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4"/>
  </p:sldMasterIdLst>
  <p:notesMasterIdLst>
    <p:notesMasterId r:id="rId6"/>
  </p:notesMasterIdLst>
  <p:sldIdLst>
    <p:sldId id="2147483639" r:id="rId5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jonghe, Christelle" initials="DC" lastIdx="1" clrIdx="0">
    <p:extLst>
      <p:ext uri="{19B8F6BF-5375-455C-9EA6-DF929625EA0E}">
        <p15:presenceInfo xmlns:p15="http://schemas.microsoft.com/office/powerpoint/2012/main" userId="S-1-5-21-2842164655-3957589604-2876571664-170611" providerId="AD"/>
      </p:ext>
    </p:extLst>
  </p:cmAuthor>
  <p:cmAuthor id="2" name="Hannequin, Raphael" initials="HR" lastIdx="1" clrIdx="1">
    <p:extLst>
      <p:ext uri="{19B8F6BF-5375-455C-9EA6-DF929625EA0E}">
        <p15:presenceInfo xmlns:p15="http://schemas.microsoft.com/office/powerpoint/2012/main" userId="S::P028002@arcelormittal.net::ac2006bb-5c8c-47b9-b8f7-7cdd907446fe" providerId="AD"/>
      </p:ext>
    </p:extLst>
  </p:cmAuthor>
  <p:cmAuthor id="3" name="Jominet, Nicolas" initials="JN" lastIdx="1" clrIdx="2">
    <p:extLst>
      <p:ext uri="{19B8F6BF-5375-455C-9EA6-DF929625EA0E}">
        <p15:presenceInfo xmlns:p15="http://schemas.microsoft.com/office/powerpoint/2012/main" userId="S::U053465@arcelormittal.net::f625bdf5-8545-46cb-ba07-5ce6ed4edf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2CE"/>
    <a:srgbClr val="00B050"/>
    <a:srgbClr val="00823B"/>
    <a:srgbClr val="00C85A"/>
    <a:srgbClr val="FFB963"/>
    <a:srgbClr val="C0E6F5"/>
    <a:srgbClr val="94DCF8"/>
    <a:srgbClr val="3C82F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32FA74-732A-44AF-B211-AE19B5705DF8}" v="2" dt="2026-10-28T17:05:44.3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6247" autoAdjust="0"/>
  </p:normalViewPr>
  <p:slideViewPr>
    <p:cSldViewPr snapToGrid="0" showGuides="1">
      <p:cViewPr varScale="1">
        <p:scale>
          <a:sx n="84" d="100"/>
          <a:sy n="84" d="100"/>
        </p:scale>
        <p:origin x="816" y="5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, Jean Francois" userId="7e147235-bf7f-4bb9-921c-d587c32e4f21" providerId="ADAL" clId="{8A32FA74-732A-44AF-B211-AE19B5705DF8}"/>
    <pc:docChg chg="custSel modSld">
      <pc:chgData name="Martin, Jean Francois" userId="7e147235-bf7f-4bb9-921c-d587c32e4f21" providerId="ADAL" clId="{8A32FA74-732A-44AF-B211-AE19B5705DF8}" dt="2026-10-28T17:06:15.156" v="39" actId="14100"/>
      <pc:docMkLst>
        <pc:docMk/>
      </pc:docMkLst>
      <pc:sldChg chg="addSp delSp modSp mod">
        <pc:chgData name="Martin, Jean Francois" userId="7e147235-bf7f-4bb9-921c-d587c32e4f21" providerId="ADAL" clId="{8A32FA74-732A-44AF-B211-AE19B5705DF8}" dt="2026-10-28T17:06:15.156" v="39" actId="14100"/>
        <pc:sldMkLst>
          <pc:docMk/>
          <pc:sldMk cId="1147113967" sldId="2147483639"/>
        </pc:sldMkLst>
        <pc:spChg chg="del mod">
          <ac:chgData name="Martin, Jean Francois" userId="7e147235-bf7f-4bb9-921c-d587c32e4f21" providerId="ADAL" clId="{8A32FA74-732A-44AF-B211-AE19B5705DF8}" dt="2026-10-28T17:05:12.969" v="27" actId="478"/>
          <ac:spMkLst>
            <pc:docMk/>
            <pc:sldMk cId="1147113967" sldId="2147483639"/>
            <ac:spMk id="2" creationId="{654C5ED7-D0CC-C287-3639-B82BE5026729}"/>
          </ac:spMkLst>
        </pc:spChg>
        <pc:spChg chg="mod">
          <ac:chgData name="Martin, Jean Francois" userId="7e147235-bf7f-4bb9-921c-d587c32e4f21" providerId="ADAL" clId="{8A32FA74-732A-44AF-B211-AE19B5705DF8}" dt="2026-10-28T17:05:57.851" v="36" actId="1076"/>
          <ac:spMkLst>
            <pc:docMk/>
            <pc:sldMk cId="1147113967" sldId="2147483639"/>
            <ac:spMk id="4" creationId="{61FF12FA-76E9-F1A3-18DB-33492B74B5C5}"/>
          </ac:spMkLst>
        </pc:spChg>
        <pc:spChg chg="mod">
          <ac:chgData name="Martin, Jean Francois" userId="7e147235-bf7f-4bb9-921c-d587c32e4f21" providerId="ADAL" clId="{8A32FA74-732A-44AF-B211-AE19B5705DF8}" dt="2026-10-28T17:06:15.156" v="39" actId="14100"/>
          <ac:spMkLst>
            <pc:docMk/>
            <pc:sldMk cId="1147113967" sldId="2147483639"/>
            <ac:spMk id="7" creationId="{A3EBA568-374F-FE19-D4DC-F7C9A8C451AD}"/>
          </ac:spMkLst>
        </pc:spChg>
        <pc:spChg chg="add mod">
          <ac:chgData name="Martin, Jean Francois" userId="7e147235-bf7f-4bb9-921c-d587c32e4f21" providerId="ADAL" clId="{8A32FA74-732A-44AF-B211-AE19B5705DF8}" dt="2026-10-28T17:06:06.717" v="38" actId="1076"/>
          <ac:spMkLst>
            <pc:docMk/>
            <pc:sldMk cId="1147113967" sldId="2147483639"/>
            <ac:spMk id="8" creationId="{8106402E-533F-4530-1F8F-27B210CDCD0E}"/>
          </ac:spMkLst>
        </pc:spChg>
        <pc:spChg chg="mod">
          <ac:chgData name="Martin, Jean Francois" userId="7e147235-bf7f-4bb9-921c-d587c32e4f21" providerId="ADAL" clId="{8A32FA74-732A-44AF-B211-AE19B5705DF8}" dt="2026-10-28T17:04:59.269" v="25" actId="20577"/>
          <ac:spMkLst>
            <pc:docMk/>
            <pc:sldMk cId="1147113967" sldId="2147483639"/>
            <ac:spMk id="28" creationId="{5809F741-76C3-4C31-A92C-D7132D9C1DD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5FB2C-D0D5-49A9-98F1-925E2C0F6A9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C812A-DEDA-4792-8F26-E53EDDBE7EB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83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812A-DEDA-4792-8F26-E53EDDBE7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04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E65D08B-79C9-485D-A876-9F63BA201D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D7F194B-4125-45EA-9042-E9682F337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9F456D-96F7-432C-BDF2-58A8B055A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5992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703CFA7-A538-4501-859A-21256EBD7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87C43110-7893-4132-8872-7964F9A4CE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AA44342B-3089-4622-91B7-14FDB45E4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5E5C279-D9D3-4F4D-A16B-830F2086E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60D11CD-153A-014B-8473-9D9528003D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85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539">
          <p15:clr>
            <a:srgbClr val="FBAE40"/>
          </p15:clr>
        </p15:guide>
        <p15:guide id="4" pos="193">
          <p15:clr>
            <a:srgbClr val="FBAE40"/>
          </p15:clr>
        </p15:guide>
        <p15:guide id="5" pos="556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564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1D067FA-704F-4565-BD79-FEDF669F1E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E393F749-AC7C-4FC3-8474-84925B26C1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DF99922-1635-4F71-88B4-1E28F3F26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13FA47A-9E60-7C45-BAC1-5BB4D7BFA8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109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7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845">
          <p15:clr>
            <a:srgbClr val="FBAE40"/>
          </p15:clr>
        </p15:guide>
        <p15:guide id="4" pos="19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56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9A5DEB5-22C5-476C-A468-B2DD9C35F64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21EBDCD7-77A5-4BC7-96F7-DED46AF71E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3504EB2-1848-44C8-9FAD-B72B04C0D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4DC2FC-5160-BB48-8152-2941FC5777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615AB5E-0C86-BB44-A5E2-E04F5E251F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9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845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63F7A3-D2B3-45F4-BD1B-57C8EA14999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AC47872-D543-4BEF-BA7A-CB53103BE82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EE9AE11-EE74-483E-A73A-9C916D29CA6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1DA9F3-AC85-6A4E-BE52-E8DB763958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0561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AAC17B3-09B8-46B1-86DA-C442998FCF4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E7CD3C6-BAEE-46A0-B9A3-D5C64251D7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5243F8BA-4DDF-4B73-ADD4-92881531B26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AC1E16F-74C5-F849-A8D3-197AB6710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748EB0-AF6A-954E-80B0-F1F743020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A8CD73C-7723-E14B-85A6-38A5D52880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71BFF13-D877-F74E-A5B0-A85CEE173C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70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539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8F719EB-2A7D-4C10-A9AD-0BBE86E0A48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CA2E85CE-3AE3-4AA3-A5BD-94D69F59F7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37F3403-5329-4785-8644-DEA2BBBC78A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96D6C5-1818-EE46-BC2E-2EB5D5195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39C7963-93F6-3C4E-8554-C1DB9E01C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D853B77-D0ED-5E42-8937-A010E9A288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6485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AAAA88FF-220D-4AB3-8B0B-A6CD876FFE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FF182B43-455B-4FEE-A520-1F6EAE4110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D5B65EE-5102-41C9-B44A-138C2047366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CAD367-C7CD-7F4E-8AE4-1B9579E3A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77D866E-2E81-AB4C-9A05-F09D4751D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9EF25C3-C469-4A4F-8D0F-1D7FB7AEA8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521330D-F5C7-554D-8E32-F75B8231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32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1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9B239F7-4580-4877-A474-73AB5A8C1A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D2198827-0937-46D7-814E-35835DBBB3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F4DA6BB4-B5F8-4CFD-A8CC-C91F91FD6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5982340-1903-2B4A-9E4E-2021DF377C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1764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00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1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C0269937-71BB-431E-9FD6-143D300E3E8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54D18F0B-AD1B-4280-9391-E43F6EE6E2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F61CD0A1-F5EF-454F-91DF-8A01F4A3E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8FFF5C-1BC2-8D4B-85B4-42B048AB0E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39576AB-B6C8-0848-97E2-44017EC4E3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81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11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C06F53-3CC1-4031-A3A6-25EFE8BFF45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E3679C8-D7F6-42B6-A820-69300FFA83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89FDE3E-96D4-4AD1-9713-69A9346A80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849DF84-F6E7-4FC4-BE68-958DE9AB1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09E86CD-F177-9C47-B9E0-ED1CACFA12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958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9A679CA-26BE-4AEB-AE86-9549F8207E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D92FE2F2-12F1-48D8-B264-6B2C7808A9F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676097A1-4426-4925-8ED0-37212128E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0499720-C445-D94C-A2E8-033061F5E06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C93D6FB-A976-0D42-A7E1-B7FC0FEC7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D46ECE55-60D8-1D42-B1F2-A7147B7F66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78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1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1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403" indent="0">
              <a:buNone/>
              <a:defRPr sz="1200" b="1">
                <a:solidFill>
                  <a:schemeClr val="bg1"/>
                </a:solidFill>
              </a:defRPr>
            </a:lvl2pPr>
            <a:lvl3pPr marL="408384" indent="0">
              <a:buNone/>
              <a:defRPr sz="1200" b="1">
                <a:solidFill>
                  <a:schemeClr val="bg1"/>
                </a:solidFill>
              </a:defRPr>
            </a:lvl3pPr>
            <a:lvl4pPr marL="608410" indent="0">
              <a:buNone/>
              <a:defRPr sz="1200" b="1">
                <a:solidFill>
                  <a:schemeClr val="bg1"/>
                </a:solidFill>
              </a:defRPr>
            </a:lvl4pPr>
            <a:lvl5pPr marL="81200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99AAB31-0C28-4F5C-8211-6792AD6BAEB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73E5C5B2-229A-4AE8-80AE-98482FD293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D79415E-1EEA-4ABA-9894-961154D56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261DD9-017C-BC45-B9E9-4A289EB4E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3171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6305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1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403" indent="0">
              <a:buNone/>
              <a:defRPr sz="1200" b="1">
                <a:solidFill>
                  <a:schemeClr val="bg1"/>
                </a:solidFill>
              </a:defRPr>
            </a:lvl2pPr>
            <a:lvl3pPr marL="408384" indent="0">
              <a:buNone/>
              <a:defRPr sz="1200" b="1">
                <a:solidFill>
                  <a:schemeClr val="bg1"/>
                </a:solidFill>
              </a:defRPr>
            </a:lvl3pPr>
            <a:lvl4pPr marL="608410" indent="0">
              <a:buNone/>
              <a:defRPr sz="1200" b="1">
                <a:solidFill>
                  <a:schemeClr val="bg1"/>
                </a:solidFill>
              </a:defRPr>
            </a:lvl4pPr>
            <a:lvl5pPr marL="81200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73669A0-0EBD-4456-867A-A9328E82891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01D65FF6-D640-4BF1-BF72-8E43AE10D4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E6EF7406-C576-4848-97C7-AAA7FC175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C582A0E-9430-634A-9419-DFBA800AEC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A29E133-93B4-2F44-87CD-5B71EE62D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8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39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5AA67F-D774-4717-932C-F0B29822B9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FBA5458A-D52A-4182-9D4F-B733461BD0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B4092C3-EE46-4DDC-9B63-41F7B0856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A7F938-8874-D547-8D0E-7CDD13CA79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9992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284587B-1CDA-4876-A793-514BF8C6E9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A34C3E2D-DFBD-4199-9925-A48E0A0840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53F276A-A474-4D15-B610-649F7439C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49E691-BB78-AD4F-9E18-1D3065F2A3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2213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C864E540-FF59-4025-8314-E98F695F93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A6C897A3-6BB6-4DE3-A141-15C36C89E8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1B1DC07-E33B-4ABF-8144-061A20796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988E372-5EE9-7642-AB53-E7282EA4FF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DCA48CE-0CC7-7246-AC4A-F253A445FC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37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1D130F5-5749-41B7-83E7-606999E816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DEA80CA-6343-47F9-8111-C0231C91CB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B6BF80E-F726-4844-9E12-485EE1B55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062487-7D01-E446-ABAA-916EA77702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D7CC6F3-F341-3943-BBB4-4F6FB87458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47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2828">
          <p15:clr>
            <a:srgbClr val="FBAE40"/>
          </p15:clr>
        </p15:guide>
        <p15:guide id="4" orient="horz" pos="59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1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403" indent="0">
              <a:buNone/>
              <a:defRPr/>
            </a:lvl2pPr>
            <a:lvl3pPr marL="408384" indent="0">
              <a:buNone/>
              <a:defRPr/>
            </a:lvl3pPr>
            <a:lvl4pPr marL="608410" indent="0">
              <a:buNone/>
              <a:defRPr/>
            </a:lvl4pPr>
            <a:lvl5pPr marL="81200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F33A73F-A895-4C94-95A9-FA03D023DC8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3854CEC-8BEC-4939-A1B8-8CF3140192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89176665-5609-4739-99EF-C6DD9E6EE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52714CB-08FE-0E43-B4B6-AF59CE0D6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7035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51">
          <p15:clr>
            <a:srgbClr val="FBAE40"/>
          </p15:clr>
        </p15:guide>
        <p15:guide id="3" orient="horz" pos="583">
          <p15:clr>
            <a:srgbClr val="FBAE40"/>
          </p15:clr>
        </p15:guide>
        <p15:guide id="4" orient="horz" pos="265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1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403" indent="0">
              <a:buNone/>
              <a:defRPr/>
            </a:lvl2pPr>
            <a:lvl3pPr marL="408384" indent="0">
              <a:buNone/>
              <a:defRPr/>
            </a:lvl3pPr>
            <a:lvl4pPr marL="608410" indent="0">
              <a:buNone/>
              <a:defRPr/>
            </a:lvl4pPr>
            <a:lvl5pPr marL="81200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81CF5AC5-B762-40BA-8D84-8B53B1913B7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19275034-B9ED-4823-909A-12B30A9F76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88FE6AD-0E6A-4DFF-968C-8FA51A583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CE05C8B-8078-CA41-9702-0441C6AE5C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582F237-FB01-4B47-8BC9-C65B951971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32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657">
          <p15:clr>
            <a:srgbClr val="FBAE40"/>
          </p15:clr>
        </p15:guide>
        <p15:guide id="3" pos="5567">
          <p15:clr>
            <a:srgbClr val="FBAE40"/>
          </p15:clr>
        </p15:guide>
        <p15:guide id="4" pos="19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6305" y="945356"/>
            <a:ext cx="8531705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C41700-2D2A-45F9-9EDA-9C15BE259D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F9146766-47FE-4CE2-AE7C-090A18DDE4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BDAAD77-6F4E-44AE-B736-747FA11E60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036206-DB40-0946-90A7-F57B72D471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9567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657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5991" y="945356"/>
            <a:ext cx="8514160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74" y="270000"/>
            <a:ext cx="8514326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EC811AB3-08A2-42D8-BAD1-10F430F806C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101D9CA6-E7A6-4F8E-BCDC-92FD8C517F8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1CFB748-A719-4D85-A6DD-3352DA8AD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4FCE512-B788-2743-B24C-33F98E72A0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0632BB2-6CFF-5A4D-A38F-68125D8B47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59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657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D34DC55-E80B-49CF-A9E7-E92A3344AB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F817B644-46E0-4874-8B2A-29A19663A0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F727A25-77B3-467E-80AA-72599073E3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B3978-8071-6A4A-BCD0-E327E9870B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0763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828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2C232D2C-F4B9-45D5-AD68-A4F1841918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96571FD5-A86C-4B93-BC84-347668B986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BBF4B1A-5C5F-4934-A0FE-ABF3029C3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A61384-CC6B-8D49-862E-AFC7F823E3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8891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7FD265D2-2064-42AD-838B-312D03F08D0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7EE3BA67-9DF6-413F-A0AA-4A4C9D1C00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3BE80059-ABCE-424A-BF38-C05EF8156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4D043F-8789-0248-A98A-F359DBA723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EF6FA21-336A-F647-B102-51992C59D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92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14C3CA4E-7F21-304D-9F4A-8B07248A6B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7F40858-2CD7-FE45-A2F8-0FDCC2F29C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32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44E4E7-45AA-3E4A-95AB-894672A41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6388" y="2242037"/>
            <a:ext cx="4049603" cy="2239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415DFC-9328-B14E-A285-03ABEF15552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70438" y="2242036"/>
            <a:ext cx="4049712" cy="2239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90044A0-A316-E247-A000-7A157FEF2E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7099E3C-EACD-DE47-9BC7-99AC4CB61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8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EF3E35-7BAC-4DAC-BF73-B39646774A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4E0521D8-6A60-4405-94E6-87B45B43D5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F3790A2-3ED4-476F-AF15-FF864ED22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A1B33D0-BDFD-A646-8606-99083F58B0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8195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D8D745-A917-4544-B52C-C167B938FC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18736158-736B-4C99-AE3E-5DE67DF6BB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B403315-6CB3-4D1B-932F-9111D4E0A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7EA66CC-1E16-FA43-950B-42C28BA0C1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1501E54-557F-9B4F-AA23-CC2DB54C46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11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919A1E-AF03-4E65-AB90-7B16340F5A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D93099D-53F9-451B-BF59-BB728B4000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CD7FB87-9E67-43F8-AAED-2A70B2777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E20018B4-4626-1A4B-9344-746CC8AD38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125F03B-012D-5B4A-BC3C-5084689584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080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38152" y="4743454"/>
            <a:ext cx="2281239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260F9B5-82F2-46C7-8C55-2832DCCCBA2B}" type="datetime1">
              <a:rPr lang="en-GB"/>
              <a:pPr/>
              <a:t>28/10/2026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228975" y="4743454"/>
            <a:ext cx="2895600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ArcelorMittal Altantique-Lorraine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E26BA-56EE-4C32-84A6-DB309C52D116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1044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86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38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4"/>
            </p:custDataLst>
          </p:nvPr>
        </p:nvGraphicFramePr>
        <p:xfrm>
          <a:off x="1619" y="1195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360" imgH="360" progId="">
                  <p:embed/>
                </p:oleObj>
              </mc:Choice>
              <mc:Fallback>
                <p:oleObj name="think-cell Slide" r:id="rId35" imgW="360" imgH="360" progId="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" y="1195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5991" y="270000"/>
            <a:ext cx="8514009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5991" y="945000"/>
            <a:ext cx="8514009" cy="35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5991" y="4751461"/>
            <a:ext cx="1296000" cy="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lang="en-GB" sz="450" smtClean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72A704F9-61CA-4770-B270-3EB3A3A14010}" type="slidenum">
              <a:rPr smtClean="0"/>
              <a:pPr>
                <a:defRPr/>
              </a:pPr>
              <a:t>‹N°›</a:t>
            </a:fld>
            <a:endParaRPr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5E89B35-29B3-DC47-93BE-21746182294B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94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  <p:sldLayoutId id="2147483943" r:id="rId15"/>
    <p:sldLayoutId id="2147483944" r:id="rId16"/>
    <p:sldLayoutId id="2147483945" r:id="rId17"/>
    <p:sldLayoutId id="2147483946" r:id="rId18"/>
    <p:sldLayoutId id="2147483947" r:id="rId19"/>
    <p:sldLayoutId id="2147483948" r:id="rId20"/>
    <p:sldLayoutId id="2147483949" r:id="rId21"/>
    <p:sldLayoutId id="2147483950" r:id="rId22"/>
    <p:sldLayoutId id="2147483951" r:id="rId23"/>
    <p:sldLayoutId id="2147483952" r:id="rId24"/>
    <p:sldLayoutId id="2147483953" r:id="rId25"/>
    <p:sldLayoutId id="2147483954" r:id="rId26"/>
    <p:sldLayoutId id="2147483955" r:id="rId27"/>
    <p:sldLayoutId id="2147483956" r:id="rId28"/>
    <p:sldLayoutId id="2147483957" r:id="rId29"/>
    <p:sldLayoutId id="2147483958" r:id="rId30"/>
    <p:sldLayoutId id="2147483959" r:id="rId31"/>
    <p:sldLayoutId id="2147483960" r:id="rId3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 i="0" baseline="0">
          <a:solidFill>
            <a:schemeClr val="tx1"/>
          </a:solidFill>
          <a:latin typeface="+mj-lt"/>
          <a:ea typeface="MS PGothic" pitchFamily="34" charset="-128"/>
          <a:cs typeface="MS PGothic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9pPr>
    </p:titleStyle>
    <p:bodyStyle>
      <a:lvl1pPr marL="186300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405000" indent="-20359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0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607219" indent="-19883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810816" indent="-20240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1014413" indent="-20240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13573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6pPr>
      <a:lvl7pPr marL="17002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7pPr>
      <a:lvl8pPr marL="20431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8pPr>
      <a:lvl9pPr marL="23860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hyperlink" Target="https://app.playplay.com/app/video/arcelormittal/the-moment-we-choose-to-act/34786cfe-8560-49b2-9870-0f07962c797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>
            <a:extLst>
              <a:ext uri="{FF2B5EF4-FFF2-40B4-BE49-F238E27FC236}">
                <a16:creationId xmlns:a16="http://schemas.microsoft.com/office/drawing/2014/main" id="{B918AD5A-F209-40DD-A06A-322B826B35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0054" y="72606"/>
            <a:ext cx="1442251" cy="883453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5809F741-76C3-4C31-A92C-D7132D9C1DDB}"/>
              </a:ext>
            </a:extLst>
          </p:cNvPr>
          <p:cNvSpPr txBox="1"/>
          <p:nvPr/>
        </p:nvSpPr>
        <p:spPr>
          <a:xfrm>
            <a:off x="675362" y="48559"/>
            <a:ext cx="52016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Gilroy" panose="00000500000000000000" pitchFamily="50" charset="0"/>
                <a:ea typeface="MS PGothic"/>
                <a:cs typeface="+mn-cs"/>
              </a:rPr>
              <a:t>Minute sécurité : pour personnel </a:t>
            </a:r>
            <a:r>
              <a:rPr lang="fr-FR" dirty="0">
                <a:solidFill>
                  <a:srgbClr val="414141"/>
                </a:solidFill>
                <a:latin typeface="Gilroy" panose="00000500000000000000" pitchFamily="50" charset="0"/>
                <a:ea typeface="MS PGothic"/>
              </a:rPr>
              <a:t>Entreprises Extérieures</a:t>
            </a: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Gilroy" panose="00000500000000000000" pitchFamily="50" charset="0"/>
              <a:ea typeface="MS PGothic"/>
              <a:cs typeface="+mn-cs"/>
            </a:endParaRPr>
          </a:p>
          <a:p>
            <a:pPr marL="0" marR="0" lvl="0" indent="0" algn="l" defTabSz="3429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MS PGothic"/>
                <a:cs typeface="+mn-cs"/>
              </a:rPr>
              <a:t>Objectif Zéro : je vois, j'agis, nous protégeons.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Segoe UI" panose="020B0502040204020203" pitchFamily="34" charset="0"/>
                <a:ea typeface="MS PGothic"/>
                <a:cs typeface="+mn-cs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EC2CDC-EFB6-4234-91BC-04AF47AE3F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8910" y="-14562"/>
            <a:ext cx="3325089" cy="828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F65125-BF28-46FE-97A6-E881322A2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0046" y="4568970"/>
            <a:ext cx="2281260" cy="4475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1F61149-984D-4403-9C4C-ABFF091379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1667" y="4566002"/>
            <a:ext cx="2281259" cy="451780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8C07DBDB-F05E-4E3D-94C4-F2598A81967F}"/>
              </a:ext>
            </a:extLst>
          </p:cNvPr>
          <p:cNvSpPr txBox="1"/>
          <p:nvPr/>
        </p:nvSpPr>
        <p:spPr>
          <a:xfrm>
            <a:off x="686835" y="4520276"/>
            <a:ext cx="2478564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/>
                <a:cs typeface="+mn-cs"/>
              </a:rPr>
              <a:t>Règle d’Or N°10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/>
                <a:cs typeface="+mn-cs"/>
              </a:rPr>
              <a:t>Je respecte les règles de Santé &amp; Sécurité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/>
                <a:cs typeface="+mn-cs"/>
              </a:rPr>
              <a:t>et les standards ArcelorMittal France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159B12E-414F-417C-B85F-67D252C9D65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423" y="133733"/>
            <a:ext cx="472487" cy="495202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F0091807-2BF4-0BAB-390E-3EDB2D437538}"/>
              </a:ext>
            </a:extLst>
          </p:cNvPr>
          <p:cNvSpPr txBox="1"/>
          <p:nvPr/>
        </p:nvSpPr>
        <p:spPr>
          <a:xfrm>
            <a:off x="82340" y="3933784"/>
            <a:ext cx="8979320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Je retiens : « Je vois un risque, j'agis. Je veille sur mes collègues comme ils veillent sur moi.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La vigilance partagée sauve des vies. »</a:t>
            </a:r>
          </a:p>
        </p:txBody>
      </p:sp>
      <p:pic>
        <p:nvPicPr>
          <p:cNvPr id="40" name="Picture 17">
            <a:extLst>
              <a:ext uri="{FF2B5EF4-FFF2-40B4-BE49-F238E27FC236}">
                <a16:creationId xmlns:a16="http://schemas.microsoft.com/office/drawing/2014/main" id="{27ECD8C7-C0B9-CF2F-D9F9-67CEB9CC2BB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431" y="4625057"/>
            <a:ext cx="429069" cy="429069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7E2D95E-4F40-5943-2BEE-2A2BDA83BCF0}"/>
              </a:ext>
            </a:extLst>
          </p:cNvPr>
          <p:cNvSpPr txBox="1"/>
          <p:nvPr/>
        </p:nvSpPr>
        <p:spPr>
          <a:xfrm>
            <a:off x="82340" y="1078384"/>
            <a:ext cx="8979319" cy="276152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MS PGothic"/>
                <a:cs typeface="+mn-cs"/>
              </a:rPr>
              <a:t>La vigilance partagée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MS PGothic"/>
                <a:cs typeface="+mn-cs"/>
              </a:rPr>
              <a:t>est un levier essentiel pour que chacun rentre chez soi en sécurité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3429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vigilance partagée, c'est veiller les uns sur les autres</a:t>
            </a:r>
            <a:r>
              <a:rPr kumimoji="0" lang="fr-FR" sz="11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kumimoji="0" lang="fr-FR" sz="1100" b="0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Nous sommes responsables non seulement de notre propre sécurité, mais également de celle de nos collègues. </a:t>
            </a:r>
            <a:endParaRPr kumimoji="0" lang="fr-FR" sz="1100" b="1" i="0" u="none" strike="noStrike" kern="1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3429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Voir un risque, c'est déjà avoir le devoir d'agir</a:t>
            </a:r>
            <a:r>
              <a:rPr kumimoji="0" lang="fr-FR" sz="11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kumimoji="0" lang="fr-FR" sz="1100" b="0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 silence ou l'inaction peuvent avoir des conséquences graves. </a:t>
            </a:r>
          </a:p>
          <a:p>
            <a:pPr marL="0" marR="0" lvl="0" indent="0" algn="l" defTabSz="3429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Prendre la parole peut sauver une vie</a:t>
            </a:r>
            <a:r>
              <a:rPr kumimoji="0" lang="fr-FR" sz="11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kumimoji="0" lang="fr-FR" sz="1100" b="0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Une simple question ou une parole bienveillante peut empêcher un accident</a:t>
            </a:r>
          </a:p>
          <a:p>
            <a:pPr marL="0" marR="0" lvl="0" indent="0" algn="l" defTabSz="3429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Nous avons toujours le choix</a:t>
            </a:r>
            <a:r>
              <a:rPr kumimoji="0" lang="fr-FR" sz="11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kumimoji="0" lang="fr-FR" sz="1100" b="0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Face à un écart ou à une prise de risque, choisir d'agir est un acte de leadership et de responsabilité. </a:t>
            </a:r>
          </a:p>
          <a:p>
            <a:pPr marL="0" marR="0" lvl="0" indent="0" algn="l" defTabSz="3429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Chaque intervention compte</a:t>
            </a:r>
            <a:r>
              <a:rPr kumimoji="0" lang="fr-FR" sz="1100" b="1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kumimoji="0" lang="fr-FR" sz="1100" b="0" i="0" u="none" strike="noStrike" kern="1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Aucun risque ne doit être considéré comme banal ou acceptable parce qu'il a déjà été pris auparavant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1" i="0" u="none" strike="noStrike" kern="1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Intervenir n'est pas dénoncer, c'est protéger.</a:t>
            </a:r>
            <a:r>
              <a:rPr kumimoji="0" lang="fr-FR" sz="1600" b="0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1FF12FA-76E9-F1A3-18DB-33492B74B5C5}"/>
              </a:ext>
            </a:extLst>
          </p:cNvPr>
          <p:cNvSpPr txBox="1"/>
          <p:nvPr/>
        </p:nvSpPr>
        <p:spPr>
          <a:xfrm>
            <a:off x="404666" y="685267"/>
            <a:ext cx="10054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0" i="1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Lien Vidéo 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EBA568-374F-FE19-D4DC-F7C9A8C451AD}"/>
              </a:ext>
            </a:extLst>
          </p:cNvPr>
          <p:cNvSpPr/>
          <p:nvPr/>
        </p:nvSpPr>
        <p:spPr>
          <a:xfrm>
            <a:off x="404666" y="737932"/>
            <a:ext cx="7290059" cy="2564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06402E-533F-4530-1F8F-27B210CDCD0E}"/>
              </a:ext>
            </a:extLst>
          </p:cNvPr>
          <p:cNvSpPr txBox="1"/>
          <p:nvPr/>
        </p:nvSpPr>
        <p:spPr>
          <a:xfrm>
            <a:off x="1449275" y="760313"/>
            <a:ext cx="63530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u="sng" dirty="0">
                <a:hlinkClick r:id="rId9"/>
              </a:rPr>
              <a:t>https://app.playplay.com/app/video/arcelormittal/the-moment-we-choose-to-act/34786cfe-8560-49b2-9870-0f07962c7973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11471139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7_PresentationV8">
  <a:themeElements>
    <a:clrScheme name="AM 2022">
      <a:dk1>
        <a:srgbClr val="414141"/>
      </a:dk1>
      <a:lt1>
        <a:srgbClr val="FFFFFF"/>
      </a:lt1>
      <a:dk2>
        <a:srgbClr val="FF3700"/>
      </a:dk2>
      <a:lt2>
        <a:srgbClr val="0070C0"/>
      </a:lt2>
      <a:accent1>
        <a:srgbClr val="460A78"/>
      </a:accent1>
      <a:accent2>
        <a:srgbClr val="BE2878"/>
      </a:accent2>
      <a:accent3>
        <a:srgbClr val="E63C41"/>
      </a:accent3>
      <a:accent4>
        <a:srgbClr val="F58746"/>
      </a:accent4>
      <a:accent5>
        <a:srgbClr val="FFBE6E"/>
      </a:accent5>
      <a:accent6>
        <a:srgbClr val="EAEAEA"/>
      </a:accent6>
      <a:hlink>
        <a:srgbClr val="505050"/>
      </a:hlink>
      <a:folHlink>
        <a:srgbClr val="414141"/>
      </a:folHlink>
    </a:clrScheme>
    <a:fontScheme name="PresentationV8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PresentationV8 1">
        <a:dk1>
          <a:srgbClr val="696969"/>
        </a:dk1>
        <a:lt1>
          <a:srgbClr val="FFFFFF"/>
        </a:lt1>
        <a:dk2>
          <a:srgbClr val="FF3700"/>
        </a:dk2>
        <a:lt2>
          <a:srgbClr val="BAC48C"/>
        </a:lt2>
        <a:accent1>
          <a:srgbClr val="DCD4C2"/>
        </a:accent1>
        <a:accent2>
          <a:srgbClr val="C5BCA4"/>
        </a:accent2>
        <a:accent3>
          <a:srgbClr val="FFFFFF"/>
        </a:accent3>
        <a:accent4>
          <a:srgbClr val="595959"/>
        </a:accent4>
        <a:accent5>
          <a:srgbClr val="EBE6DD"/>
        </a:accent5>
        <a:accent6>
          <a:srgbClr val="B2AA94"/>
        </a:accent6>
        <a:hlink>
          <a:srgbClr val="8B819E"/>
        </a:hlink>
        <a:folHlink>
          <a:srgbClr val="9DB1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celorMittal template 16x9" id="{2080C811-E281-4F53-A338-B1B429535C64}" vid="{EAE1C29F-A62A-497F-AC0B-627198192C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1A4235BF048640B2FED3B7B7E2AEE7" ma:contentTypeVersion="16" ma:contentTypeDescription="Create a new document." ma:contentTypeScope="" ma:versionID="5b065d4c3f9c0a2647702476f20e01aa">
  <xsd:schema xmlns:xsd="http://www.w3.org/2001/XMLSchema" xmlns:xs="http://www.w3.org/2001/XMLSchema" xmlns:p="http://schemas.microsoft.com/office/2006/metadata/properties" xmlns:ns3="21fdd857-c237-40d7-9151-11e2f6d68fbb" xmlns:ns4="b80218c3-e0de-41b1-8b33-d8cb9f667b99" targetNamespace="http://schemas.microsoft.com/office/2006/metadata/properties" ma:root="true" ma:fieldsID="6e745fe1c0d4c59fa38af46da006bf89" ns3:_="" ns4:_="">
    <xsd:import namespace="21fdd857-c237-40d7-9151-11e2f6d68fbb"/>
    <xsd:import namespace="b80218c3-e0de-41b1-8b33-d8cb9f667b9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LengthInSecond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fdd857-c237-40d7-9151-11e2f6d68fb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0218c3-e0de-41b1-8b33-d8cb9f667b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80218c3-e0de-41b1-8b33-d8cb9f667b99" xsi:nil="true"/>
  </documentManagement>
</p:properties>
</file>

<file path=customXml/itemProps1.xml><?xml version="1.0" encoding="utf-8"?>
<ds:datastoreItem xmlns:ds="http://schemas.openxmlformats.org/officeDocument/2006/customXml" ds:itemID="{5DDF01B6-671F-4574-AEAB-EB34266A5E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fdd857-c237-40d7-9151-11e2f6d68fbb"/>
    <ds:schemaRef ds:uri="b80218c3-e0de-41b1-8b33-d8cb9f667b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40607D-153B-4BD4-8816-BEA87B35CE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719E1B-A57F-4AB3-995D-19C06D2296F3}">
  <ds:schemaRefs>
    <ds:schemaRef ds:uri="http://www.w3.org/XML/1998/namespace"/>
    <ds:schemaRef ds:uri="http://purl.org/dc/dcmitype/"/>
    <ds:schemaRef ds:uri="http://schemas.microsoft.com/office/2006/metadata/properties"/>
    <ds:schemaRef ds:uri="21fdd857-c237-40d7-9151-11e2f6d68fbb"/>
    <ds:schemaRef ds:uri="http://purl.org/dc/terms/"/>
    <ds:schemaRef ds:uri="http://purl.org/dc/elements/1.1/"/>
    <ds:schemaRef ds:uri="b80218c3-e0de-41b1-8b33-d8cb9f667b99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72440</TotalTime>
  <Words>229</Words>
  <Application>Microsoft Office PowerPoint</Application>
  <PresentationFormat>Affichage à l'écran (16:9)</PresentationFormat>
  <Paragraphs>18</Paragraphs>
  <Slides>1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Gilroy</vt:lpstr>
      <vt:lpstr>Segoe UI</vt:lpstr>
      <vt:lpstr>7_PresentationV8</vt:lpstr>
      <vt:lpstr>think-cell Slide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Louden, Ian</dc:creator>
  <cp:lastModifiedBy>Martin, Jean Francois</cp:lastModifiedBy>
  <cp:revision>940</cp:revision>
  <dcterms:created xsi:type="dcterms:W3CDTF">2019-08-07T16:42:59Z</dcterms:created>
  <dcterms:modified xsi:type="dcterms:W3CDTF">2026-10-28T17:06:25Z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0x010100E01A4235BF048640B2FED3B7B7E2AEE7</vt:lpwstr>
  </property>
</Properties>
</file>