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5" r:id="rId4"/>
  </p:sldMasterIdLst>
  <p:notesMasterIdLst>
    <p:notesMasterId r:id="rId6"/>
  </p:notesMasterIdLst>
  <p:sldIdLst>
    <p:sldId id="471" r:id="rId5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jonghe, Christelle" initials="DC" lastIdx="1" clrIdx="0">
    <p:extLst>
      <p:ext uri="{19B8F6BF-5375-455C-9EA6-DF929625EA0E}">
        <p15:presenceInfo xmlns:p15="http://schemas.microsoft.com/office/powerpoint/2012/main" userId="S-1-5-21-2842164655-3957589604-2876571664-170611" providerId="AD"/>
      </p:ext>
    </p:extLst>
  </p:cmAuthor>
  <p:cmAuthor id="2" name="Hannequin, Raphael" initials="HR" lastIdx="1" clrIdx="1">
    <p:extLst>
      <p:ext uri="{19B8F6BF-5375-455C-9EA6-DF929625EA0E}">
        <p15:presenceInfo xmlns:p15="http://schemas.microsoft.com/office/powerpoint/2012/main" userId="S::P028002@arcelormittal.net::ac2006bb-5c8c-47b9-b8f7-7cdd907446fe" providerId="AD"/>
      </p:ext>
    </p:extLst>
  </p:cmAuthor>
  <p:cmAuthor id="3" name="Jominet, Nicolas" initials="JN" lastIdx="1" clrIdx="2">
    <p:extLst>
      <p:ext uri="{19B8F6BF-5375-455C-9EA6-DF929625EA0E}">
        <p15:presenceInfo xmlns:p15="http://schemas.microsoft.com/office/powerpoint/2012/main" userId="S::U053465@arcelormittal.net::f625bdf5-8545-46cb-ba07-5ce6ed4edf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CE"/>
    <a:srgbClr val="FFFFFF"/>
    <a:srgbClr val="00B050"/>
    <a:srgbClr val="00823B"/>
    <a:srgbClr val="00C85A"/>
    <a:srgbClr val="FFB963"/>
    <a:srgbClr val="C0E6F5"/>
    <a:srgbClr val="94DCF8"/>
    <a:srgbClr val="3C82F1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C0EC32-694C-4196-AC8F-BF5FF1B988C8}" v="69" dt="2026-09-02T13:20:52.0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29" autoAdjust="0"/>
    <p:restoredTop sz="96247" autoAdjust="0"/>
  </p:normalViewPr>
  <p:slideViewPr>
    <p:cSldViewPr snapToGrid="0" showGuides="1">
      <p:cViewPr varScale="1">
        <p:scale>
          <a:sx n="84" d="100"/>
          <a:sy n="84" d="100"/>
        </p:scale>
        <p:origin x="816" y="5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-47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5FB2C-D0D5-49A9-98F1-925E2C0F6A9D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AC812A-DEDA-4792-8F26-E53EDDBE7EB9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830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AC812A-DEDA-4792-8F26-E53EDDBE7E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048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720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855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2991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5469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738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6306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388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4085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4974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0137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9F1E4-FB20-462F-A1DD-85F5A3459F6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013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9F1E4-FB20-462F-A1DD-85F5A3459F66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B2EBC-7D0E-4022-AAEA-E9C8AAAA185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3532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44EA78C-9BB3-6F53-DFE6-D2B5F50E77AE}"/>
              </a:ext>
            </a:extLst>
          </p:cNvPr>
          <p:cNvSpPr/>
          <p:nvPr/>
        </p:nvSpPr>
        <p:spPr>
          <a:xfrm>
            <a:off x="4587191" y="941479"/>
            <a:ext cx="4530177" cy="30029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97EA5A-BB9D-8788-CCF8-65E1EC370D38}"/>
              </a:ext>
            </a:extLst>
          </p:cNvPr>
          <p:cNvSpPr/>
          <p:nvPr/>
        </p:nvSpPr>
        <p:spPr>
          <a:xfrm>
            <a:off x="26634" y="952838"/>
            <a:ext cx="4530177" cy="29915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B918AD5A-F209-40DD-A06A-322B826B35E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0054" y="72606"/>
            <a:ext cx="1442251" cy="883453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5809F741-76C3-4C31-A92C-D7132D9C1DDB}"/>
              </a:ext>
            </a:extLst>
          </p:cNvPr>
          <p:cNvSpPr txBox="1"/>
          <p:nvPr/>
        </p:nvSpPr>
        <p:spPr>
          <a:xfrm>
            <a:off x="675363" y="48559"/>
            <a:ext cx="4205346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srgbClr val="414141"/>
                </a:solidFill>
                <a:effectLst/>
                <a:uLnTx/>
                <a:uFillTx/>
                <a:latin typeface="Gilroy" panose="00000500000000000000" pitchFamily="50" charset="0"/>
                <a:ea typeface="+mn-ea"/>
                <a:cs typeface="+mn-cs"/>
              </a:rPr>
              <a:t>Minute sécurité </a:t>
            </a:r>
          </a:p>
          <a:p>
            <a:pPr marL="0" marR="0" lvl="0" indent="0" algn="l" defTabSz="91430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696969"/>
                </a:solidFill>
                <a:effectLst/>
                <a:uLnTx/>
                <a:uFillTx/>
                <a:latin typeface="Arial"/>
                <a:ea typeface="MS PGothic" pitchFamily="34" charset="-128"/>
                <a:cs typeface="+mn-cs"/>
              </a:rPr>
              <a:t>Interdire physiquement l’accès d’un espace confiné en cas d’interruption des travaux</a:t>
            </a: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srgbClr val="696969"/>
              </a:solidFill>
              <a:effectLst/>
              <a:uLnTx/>
              <a:uFillTx/>
              <a:latin typeface="Arial"/>
              <a:ea typeface="MS PGothic" pitchFamily="34" charset="-128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5EC2CDC-EFB6-4234-91BC-04AF47AE3F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7522" y="-14562"/>
            <a:ext cx="3666478" cy="91331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9F65125-BF28-46FE-97A6-E881322A2A4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0046" y="4568970"/>
            <a:ext cx="2281260" cy="4475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1F61149-984D-4403-9C4C-ABFF0913795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1667" y="4566002"/>
            <a:ext cx="2281259" cy="451780"/>
          </a:xfrm>
          <a:prstGeom prst="rect">
            <a:avLst/>
          </a:prstGeom>
        </p:spPr>
      </p:pic>
      <p:sp>
        <p:nvSpPr>
          <p:cNvPr id="33" name="ZoneTexte 32">
            <a:extLst>
              <a:ext uri="{FF2B5EF4-FFF2-40B4-BE49-F238E27FC236}">
                <a16:creationId xmlns:a16="http://schemas.microsoft.com/office/drawing/2014/main" id="{8C07DBDB-F05E-4E3D-94C4-F2598A81967F}"/>
              </a:ext>
            </a:extLst>
          </p:cNvPr>
          <p:cNvSpPr txBox="1"/>
          <p:nvPr/>
        </p:nvSpPr>
        <p:spPr>
          <a:xfrm>
            <a:off x="686835" y="4520276"/>
            <a:ext cx="322556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Règle d’Or N°4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 respecte la procédure sur les espaces confinés avant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d’y pénétrer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3B0939F-7A0F-4AED-BF6A-ED9C8587EBDB}"/>
              </a:ext>
            </a:extLst>
          </p:cNvPr>
          <p:cNvSpPr txBox="1"/>
          <p:nvPr/>
        </p:nvSpPr>
        <p:spPr>
          <a:xfrm>
            <a:off x="73572" y="1037929"/>
            <a:ext cx="44674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0" fontAlgn="auto" latinLnBrk="0" hangingPunct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règles fondamentales d’accès dans un espace confiné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7FDFADC2-73B0-4335-8CF7-FB5AA367AAFF}"/>
              </a:ext>
            </a:extLst>
          </p:cNvPr>
          <p:cNvSpPr txBox="1"/>
          <p:nvPr/>
        </p:nvSpPr>
        <p:spPr>
          <a:xfrm>
            <a:off x="4587191" y="874261"/>
            <a:ext cx="454099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cas d’interruption des travaux dans un espace confiné, il faut en interdire physiquement l’accès pour empêcher toute entrée, avec une signalétique claire !</a:t>
            </a: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la reprise de travaux, une nouvelle prise d’atmosphère doit être effectuée par les intervenants et tracée sur le permis de pénétrer.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EF2E092-1969-BCA2-0E19-8786DE0D64FC}"/>
              </a:ext>
            </a:extLst>
          </p:cNvPr>
          <p:cNvSpPr txBox="1"/>
          <p:nvPr/>
        </p:nvSpPr>
        <p:spPr>
          <a:xfrm>
            <a:off x="8205" y="1421753"/>
            <a:ext cx="438004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Être formé 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« espace confiné »</a:t>
            </a:r>
          </a:p>
          <a:p>
            <a:pPr marL="171450" marR="0" lvl="0" indent="-17145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Réaliser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contrôle préalable  rigoureux  de l’atmosphère 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permettant de délivrer ou non un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permis de pénétrer</a:t>
            </a:r>
          </a:p>
          <a:p>
            <a:pPr marL="171450" marR="0" lvl="0" indent="-17145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Porter un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détecteur 4 gaz minimum  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 adéquation au risque (détecteur vérifié et étalonné) </a:t>
            </a:r>
          </a:p>
          <a:p>
            <a:pPr marL="171450" marR="0" lvl="0" indent="-17145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Présence obligatoire d’une vigie à l’extérieur de l’espace confiné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équipée d’un détecteur 4 gaz (identique à celui des intervenants) , d’un moyen de communication et formée « espace confiné »</a:t>
            </a:r>
          </a:p>
          <a:p>
            <a:pPr marL="171450" marR="0" lvl="0" indent="-17145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Assurer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une ventilation de l’espace confiné 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(mécanique ou naturelle)</a:t>
            </a:r>
          </a:p>
          <a:p>
            <a:pPr marL="171450" marR="0" lvl="0" indent="-17145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Mettre en place un plan adapté pour 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l’évacuation du personnel 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 l’espace confiné en cas d’accident</a:t>
            </a: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8159B12E-414F-417C-B85F-67D252C9D65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8423" y="133733"/>
            <a:ext cx="472487" cy="495202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F0091807-2BF4-0BAB-390E-3EDB2D437538}"/>
              </a:ext>
            </a:extLst>
          </p:cNvPr>
          <p:cNvSpPr txBox="1"/>
          <p:nvPr/>
        </p:nvSpPr>
        <p:spPr>
          <a:xfrm>
            <a:off x="82212" y="4004950"/>
            <a:ext cx="8979320" cy="523220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Je retiens : En cas d’interruption de travaux dans un espace confiné, l’accès doit y être physiquement interdit avec une signalétique claire !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B64A012-1F5B-3385-A339-76A257EE219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209" y="4588722"/>
            <a:ext cx="555154" cy="49206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E5B7C18-547A-8B1A-6F49-3EF8763A295C}"/>
              </a:ext>
            </a:extLst>
          </p:cNvPr>
          <p:cNvSpPr txBox="1"/>
          <p:nvPr/>
        </p:nvSpPr>
        <p:spPr>
          <a:xfrm>
            <a:off x="12356" y="3168285"/>
            <a:ext cx="41697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Nos espaces confinés doivent être identifiés et répertoriés.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Leurs accès sont réglementés et signalés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 ce panneau.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DFC1EA6-0544-B6BC-ACA6-3B088A94D8FD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60000">
            <a:off x="3625600" y="3374179"/>
            <a:ext cx="758234" cy="512740"/>
          </a:xfrm>
          <a:prstGeom prst="rect">
            <a:avLst/>
          </a:prstGeom>
        </p:spPr>
      </p:pic>
      <p:pic>
        <p:nvPicPr>
          <p:cNvPr id="15" name="Image 14" descr="Une image contenant plein air, échafaudage, bâtiment, échelle&#10;&#10;Le contenu généré par l’IA peut être incorrect.">
            <a:extLst>
              <a:ext uri="{FF2B5EF4-FFF2-40B4-BE49-F238E27FC236}">
                <a16:creationId xmlns:a16="http://schemas.microsoft.com/office/drawing/2014/main" id="{40E2D63A-314F-AF19-EBB5-0A34F12ACFDF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631799" y="1903830"/>
            <a:ext cx="1423105" cy="1067329"/>
          </a:xfrm>
          <a:prstGeom prst="rect">
            <a:avLst/>
          </a:prstGeom>
          <a:ln w="41275">
            <a:solidFill>
              <a:srgbClr val="FF0000"/>
            </a:solidFill>
          </a:ln>
        </p:spPr>
      </p:pic>
      <p:pic>
        <p:nvPicPr>
          <p:cNvPr id="16" name="Image 15" descr="Afficher l'image d'origine">
            <a:extLst>
              <a:ext uri="{FF2B5EF4-FFF2-40B4-BE49-F238E27FC236}">
                <a16:creationId xmlns:a16="http://schemas.microsoft.com/office/drawing/2014/main" id="{A8A36166-B0CF-C1E7-B60B-82FF9A994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6184930" y="1952156"/>
            <a:ext cx="952752" cy="952752"/>
          </a:xfrm>
          <a:prstGeom prst="rect">
            <a:avLst/>
          </a:prstGeom>
          <a:noFill/>
          <a:ln w="41275">
            <a:solidFill>
              <a:srgbClr val="00B050"/>
            </a:solidFill>
            <a:miter lim="800000"/>
            <a:headEnd/>
            <a:tailEnd/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09B196A-E9AD-E51D-B75A-909853DE6637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2207" y="1745005"/>
            <a:ext cx="1499280" cy="1331398"/>
          </a:xfrm>
          <a:prstGeom prst="rect">
            <a:avLst/>
          </a:prstGeom>
          <a:ln w="41275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1845694837"/>
      </p:ext>
    </p:extLst>
  </p:cSld>
  <p:clrMapOvr>
    <a:masterClrMapping/>
  </p:clrMapOvr>
</p:sld>
</file>

<file path=ppt/theme/theme1.xml><?xml version="1.0" encoding="utf-8"?>
<a:theme xmlns:a="http://schemas.openxmlformats.org/drawingml/2006/main" name="2_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1A4235BF048640B2FED3B7B7E2AEE7" ma:contentTypeVersion="16" ma:contentTypeDescription="Create a new document." ma:contentTypeScope="" ma:versionID="5b065d4c3f9c0a2647702476f20e01aa">
  <xsd:schema xmlns:xsd="http://www.w3.org/2001/XMLSchema" xmlns:xs="http://www.w3.org/2001/XMLSchema" xmlns:p="http://schemas.microsoft.com/office/2006/metadata/properties" xmlns:ns3="21fdd857-c237-40d7-9151-11e2f6d68fbb" xmlns:ns4="b80218c3-e0de-41b1-8b33-d8cb9f667b99" targetNamespace="http://schemas.microsoft.com/office/2006/metadata/properties" ma:root="true" ma:fieldsID="6e745fe1c0d4c59fa38af46da006bf89" ns3:_="" ns4:_="">
    <xsd:import namespace="21fdd857-c237-40d7-9151-11e2f6d68fbb"/>
    <xsd:import namespace="b80218c3-e0de-41b1-8b33-d8cb9f667b99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LengthInSeconds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Location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fdd857-c237-40d7-9151-11e2f6d68fb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0218c3-e0de-41b1-8b33-d8cb9f667b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80218c3-e0de-41b1-8b33-d8cb9f667b99" xsi:nil="true"/>
  </documentManagement>
</p:properties>
</file>

<file path=customXml/itemProps1.xml><?xml version="1.0" encoding="utf-8"?>
<ds:datastoreItem xmlns:ds="http://schemas.openxmlformats.org/officeDocument/2006/customXml" ds:itemID="{5640607D-153B-4BD4-8816-BEA87B35CEE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DF01B6-671F-4574-AEAB-EB34266A5E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1fdd857-c237-40d7-9151-11e2f6d68fbb"/>
    <ds:schemaRef ds:uri="b80218c3-e0de-41b1-8b33-d8cb9f667b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3719E1B-A57F-4AB3-995D-19C06D2296F3}">
  <ds:schemaRefs>
    <ds:schemaRef ds:uri="http://www.w3.org/XML/1998/namespace"/>
    <ds:schemaRef ds:uri="http://purl.org/dc/dcmitype/"/>
    <ds:schemaRef ds:uri="http://schemas.microsoft.com/office/2006/metadata/properties"/>
    <ds:schemaRef ds:uri="21fdd857-c237-40d7-9151-11e2f6d68fbb"/>
    <ds:schemaRef ds:uri="http://purl.org/dc/terms/"/>
    <ds:schemaRef ds:uri="http://purl.org/dc/elements/1.1/"/>
    <ds:schemaRef ds:uri="b80218c3-e0de-41b1-8b33-d8cb9f667b99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</ds:schemaRefs>
</ds:datastoreItem>
</file>

<file path=docMetadata/LabelInfo.xml><?xml version="1.0" encoding="utf-8"?>
<clbl:labelList xmlns:clbl="http://schemas.microsoft.com/office/2020/mipLabelMetadata">
  <clbl:label id="{37cd273a-1cec-4aae-a297-41480ea54f8d}" enabled="0" method="" siteId="{37cd273a-1cec-4aae-a297-41480ea54f8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71984</TotalTime>
  <Words>229</Words>
  <Application>Microsoft Office PowerPoint</Application>
  <PresentationFormat>Affichage à l'écran (16:9)</PresentationFormat>
  <Paragraphs>27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Gilroy</vt:lpstr>
      <vt:lpstr>2_Thème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Louden, Ian</dc:creator>
  <cp:lastModifiedBy>Martin, Jean Francois</cp:lastModifiedBy>
  <cp:revision>936</cp:revision>
  <dcterms:created xsi:type="dcterms:W3CDTF">2019-08-07T16:42:59Z</dcterms:created>
  <dcterms:modified xsi:type="dcterms:W3CDTF">2026-09-02T16:00:39Z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0x010100E01A4235BF048640B2FED3B7B7E2AEE7</vt:lpwstr>
  </property>
</Properties>
</file>