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notesMasterIdLst>
    <p:notesMasterId r:id="rId6"/>
  </p:notesMasterIdLst>
  <p:sldIdLst>
    <p:sldId id="475" r:id="rId5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33"/>
    <a:srgbClr val="00823B"/>
    <a:srgbClr val="FF6666"/>
    <a:srgbClr val="F8FBFC"/>
    <a:srgbClr val="0B64A0"/>
    <a:srgbClr val="FFFFFF"/>
    <a:srgbClr val="000000"/>
    <a:srgbClr val="0070C0"/>
    <a:srgbClr val="B9BAB5"/>
    <a:srgbClr val="FFC7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95" dt="2026-09-22T15:58:06.9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23" autoAdjust="0"/>
    <p:restoredTop sz="96240" autoAdjust="0"/>
  </p:normalViewPr>
  <p:slideViewPr>
    <p:cSldViewPr snapToGrid="0" showGuides="1">
      <p:cViewPr varScale="1">
        <p:scale>
          <a:sx n="146" d="100"/>
          <a:sy n="146" d="100"/>
        </p:scale>
        <p:origin x="240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zitza, Celine (Contractor)" userId="b5c4d599-982e-4446-9cb6-1702d21977a9" providerId="ADAL" clId="{55A3ED95-C953-46E5-A078-6379BBC17EFD}"/>
    <pc:docChg chg="delSld delMainMaster">
      <pc:chgData name="Kozitza, Celine (Contractor)" userId="b5c4d599-982e-4446-9cb6-1702d21977a9" providerId="ADAL" clId="{55A3ED95-C953-46E5-A078-6379BBC17EFD}" dt="2026-09-22T15:59:37.089" v="0" actId="2696"/>
      <pc:docMkLst>
        <pc:docMk/>
      </pc:docMkLst>
      <pc:sldChg chg="del">
        <pc:chgData name="Kozitza, Celine (Contractor)" userId="b5c4d599-982e-4446-9cb6-1702d21977a9" providerId="ADAL" clId="{55A3ED95-C953-46E5-A078-6379BBC17EFD}" dt="2026-09-22T15:59:37.089" v="0" actId="2696"/>
        <pc:sldMkLst>
          <pc:docMk/>
          <pc:sldMk cId="981727655" sldId="471"/>
        </pc:sldMkLst>
      </pc:sldChg>
      <pc:sldMasterChg chg="del delSldLayout">
        <pc:chgData name="Kozitza, Celine (Contractor)" userId="b5c4d599-982e-4446-9cb6-1702d21977a9" providerId="ADAL" clId="{55A3ED95-C953-46E5-A078-6379BBC17EFD}" dt="2026-09-22T15:59:37.089" v="0" actId="2696"/>
        <pc:sldMasterMkLst>
          <pc:docMk/>
          <pc:sldMasterMk cId="2340872739" sldId="2147483824"/>
        </pc:sldMasterMkLst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523484552" sldId="2147483825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510505220" sldId="2147483826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67321012" sldId="2147483827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337523606" sldId="2147483828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4090930527" sldId="2147483829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4083485758" sldId="2147483830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120592720" sldId="2147483831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174136906" sldId="2147483832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778524792" sldId="2147483833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152040887" sldId="2147483834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372248737" sldId="2147483835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571419158" sldId="2147483836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039161633" sldId="2147483837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402443407" sldId="2147483838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131071514" sldId="2147483839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156908319" sldId="2147483840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969148841" sldId="2147483841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968896423" sldId="2147483842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430877252" sldId="2147483843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349378945" sldId="2147483844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546390037" sldId="2147483845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515692721" sldId="2147483846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364309256" sldId="2147483847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003297966" sldId="2147483848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105306420" sldId="2147483849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10327960" sldId="2147483850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074270990" sldId="2147483851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1635478254" sldId="2147483852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891007403" sldId="2147483853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188734663" sldId="2147483854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20562236" sldId="2147483855"/>
          </pc:sldLayoutMkLst>
        </pc:sldLayoutChg>
        <pc:sldLayoutChg chg="del">
          <pc:chgData name="Kozitza, Celine (Contractor)" userId="b5c4d599-982e-4446-9cb6-1702d21977a9" providerId="ADAL" clId="{55A3ED95-C953-46E5-A078-6379BBC17EFD}" dt="2026-09-22T15:59:37.089" v="0" actId="2696"/>
          <pc:sldLayoutMkLst>
            <pc:docMk/>
            <pc:sldMasterMk cId="2340872739" sldId="2147483824"/>
            <pc:sldLayoutMk cId="3057672252" sldId="214748385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B0049F-22A5-4C30-BCF0-212A8895323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78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167811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167812" name="Espace réservé du pied de page 3"/>
          <p:cNvSpPr txBox="1">
            <a:spLocks noGrp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Unité Support Sécurité ArcelorMittal Dunkerque</a:t>
            </a:r>
          </a:p>
        </p:txBody>
      </p:sp>
      <p:sp>
        <p:nvSpPr>
          <p:cNvPr id="2167813" name="Espace réservé du numéro de diapositive 4"/>
          <p:cNvSpPr txBox="1">
            <a:spLocks noGrp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6BDC2E-95FF-4989-8104-0874D3C450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62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9F456D-96F7-432C-BDF2-58A8B055A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8607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21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193">
          <p15:clr>
            <a:srgbClr val="FBAE40"/>
          </p15:clr>
        </p15:guide>
        <p15:guide id="5" pos="55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083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11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847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91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8163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5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563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2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11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582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1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887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7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60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914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5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98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orient="horz" pos="59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09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51">
          <p15:clr>
            <a:srgbClr val="FBAE40"/>
          </p15:clr>
        </p15:guide>
        <p15:guide id="3" orient="horz" pos="583">
          <p15:clr>
            <a:srgbClr val="FBAE40"/>
          </p15:clr>
        </p15:guide>
        <p15:guide id="4" orient="horz" pos="26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6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5567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7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13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5" y="270000"/>
            <a:ext cx="8514327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5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657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945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20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0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2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90" y="2242040"/>
            <a:ext cx="4049603" cy="22399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9" y="2242039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68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397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97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973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38152" y="4743454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60F9B5-82F2-46C7-8C55-2832DCCCBA2B}" type="datetime1">
              <a:rPr lang="en-GB"/>
              <a:pPr/>
              <a:t>22/09/2026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228975" y="4743454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26BA-56EE-4C32-84A6-DB309C52D116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4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37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1621" y="1196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60" imgH="360" progId="">
                  <p:embed/>
                </p:oleObj>
              </mc:Choice>
              <mc:Fallback>
                <p:oleObj name="think-cell Slide" r:id="rId34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1" y="1196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3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3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dirty="0"/>
              <a:t>Page </a:t>
            </a:r>
            <a:fld id="{72A704F9-61CA-4770-B270-3EB3A3A14010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7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  <p:sldLayoutId id="2147483816" r:id="rId24"/>
    <p:sldLayoutId id="2147483817" r:id="rId25"/>
    <p:sldLayoutId id="2147483818" r:id="rId26"/>
    <p:sldLayoutId id="2147483819" r:id="rId27"/>
    <p:sldLayoutId id="2147483820" r:id="rId28"/>
    <p:sldLayoutId id="2147483821" r:id="rId29"/>
    <p:sldLayoutId id="2147483822" r:id="rId30"/>
    <p:sldLayoutId id="2147483823" r:id="rId3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296" indent="-1857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4990" indent="-20359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04" indent="-1988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796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388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279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171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062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5953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594" y="122436"/>
            <a:ext cx="5286375" cy="326231"/>
          </a:xfrm>
        </p:spPr>
        <p:txBody>
          <a:bodyPr anchor="t"/>
          <a:lstStyle/>
          <a:p>
            <a:pPr>
              <a:tabLst>
                <a:tab pos="3496778" algn="ctr"/>
              </a:tabLst>
            </a:pPr>
            <a:r>
              <a:rPr lang="fr-FR" sz="1800" dirty="0">
                <a:solidFill>
                  <a:srgbClr val="696969"/>
                </a:solidFill>
                <a:ea typeface="+mj-lt"/>
                <a:cs typeface="+mj-lt"/>
              </a:rPr>
              <a:t>Le respect des règles sauve des vies</a:t>
            </a:r>
            <a:endParaRPr lang="fr-FR" dirty="0"/>
          </a:p>
        </p:txBody>
      </p:sp>
      <p:sp>
        <p:nvSpPr>
          <p:cNvPr id="2166788" name="Rectangle 74"/>
          <p:cNvSpPr>
            <a:spLocks noChangeArrowheads="1"/>
          </p:cNvSpPr>
          <p:nvPr/>
        </p:nvSpPr>
        <p:spPr bwMode="auto">
          <a:xfrm>
            <a:off x="2009779" y="-353616"/>
            <a:ext cx="18473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342892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4CE0B93-C5F2-4086-A9CD-135E47D93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962023"/>
              </p:ext>
            </p:extLst>
          </p:nvPr>
        </p:nvGraphicFramePr>
        <p:xfrm>
          <a:off x="539714" y="466049"/>
          <a:ext cx="4018739" cy="317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438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2932301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229203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Date &amp; Heure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</a:rPr>
                        <a:t>09/09/2026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40081"/>
                  </a:ext>
                </a:extLst>
              </a:tr>
              <a:tr h="252914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Site / Secteur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 Florange – Train à chaud –Pont S71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229203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Qui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900" dirty="0"/>
                        <a:t>John Cockerill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  <a:tr h="229203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</a:rPr>
                        <a:t>Fait par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72520"/>
                  </a:ext>
                </a:extLst>
              </a:tr>
              <a:tr h="1146020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Description de la bonne pratique – bon comportement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 dirty="0">
                          <a:solidFill>
                            <a:srgbClr val="41414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La société John Cockerill devait effectuer des travaux de vérification sur le pont S71 à l'aide d'une nacelle.</a:t>
                      </a:r>
                      <a:endParaRPr lang="en-US" sz="900"/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 dirty="0">
                          <a:solidFill>
                            <a:srgbClr val="41414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Le jour de l'intervention, l'équipe passe par la CAE afin de récupérer son AS.</a:t>
                      </a:r>
                      <a:endParaRPr lang="fr-FR" sz="900" dirty="0"/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 dirty="0">
                          <a:solidFill>
                            <a:srgbClr val="41414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Cependant aucun document de consignation associé à l'intervention n'est trouvé à la CAE.</a:t>
                      </a:r>
                      <a:endParaRPr lang="fr-FR" sz="900" dirty="0"/>
                    </a:p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kern="1200" noProof="0" dirty="0">
                          <a:solidFill>
                            <a:srgbClr val="41414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L'équipe John Cockerill averti le donneur d'ordre, l'intervention prévue sur nacelle est annulée. </a:t>
                      </a:r>
                      <a:endParaRPr lang="fr-FR" sz="9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45655"/>
                  </a:ext>
                </a:extLst>
              </a:tr>
              <a:tr h="371467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Risque contrôlé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fr-FR" sz="900" b="0" i="0" u="none" strike="noStrike" baseline="0" noProof="0" dirty="0">
                          <a:solidFill>
                            <a:srgbClr val="414141"/>
                          </a:solidFill>
                          <a:latin typeface="Arial"/>
                          <a:ea typeface="Calibri"/>
                          <a:cs typeface="Arial"/>
                        </a:rPr>
                        <a:t>Electrocuté/  Ecrasé par d'autre équipement ou matière/objet mobile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233541"/>
                  </a:ext>
                </a:extLst>
              </a:tr>
              <a:tr h="371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Potentiel de gravité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Critique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357175"/>
                  </a:ext>
                </a:extLst>
              </a:tr>
              <a:tr h="245010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Destinataire</a:t>
                      </a:r>
                      <a:endParaRPr lang="fr-FR" sz="700" b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Tous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646137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B7E3CCA-6CB9-44FE-8B5B-184714D9D8A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689189" y="1796569"/>
            <a:ext cx="2006218" cy="27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Description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E3B30C-ECB4-4B82-AF6E-6B926254024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64490" y="4132924"/>
            <a:ext cx="1370260" cy="4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Actions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B247213-BB50-489E-8D80-5707E1E13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404801"/>
              </p:ext>
            </p:extLst>
          </p:nvPr>
        </p:nvGraphicFramePr>
        <p:xfrm>
          <a:off x="541020" y="3779520"/>
          <a:ext cx="4018739" cy="1138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001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2925738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4630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900" b="0" i="0" u="none" strike="noStrike" kern="1200" dirty="0">
                          <a:solidFill>
                            <a:srgbClr val="41414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Félicitations orales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6756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 n'interviens jamais sur un équipement non consigné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</a:tbl>
          </a:graphicData>
        </a:graphic>
      </p:graphicFrame>
      <p:pic>
        <p:nvPicPr>
          <p:cNvPr id="10" name="Picture 6">
            <a:extLst>
              <a:ext uri="{FF2B5EF4-FFF2-40B4-BE49-F238E27FC236}">
                <a16:creationId xmlns:a16="http://schemas.microsoft.com/office/drawing/2014/main" id="{56D4A735-4124-4648-87E8-01B33C2F6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6631" y="122436"/>
            <a:ext cx="399323" cy="43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6957B0-316B-968E-4053-8A787A8B4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260" y="770572"/>
            <a:ext cx="3916680" cy="253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344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9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c979b9-08d8-4f3d-b290-4e50563720ad">
      <Terms xmlns="http://schemas.microsoft.com/office/infopath/2007/PartnerControls"/>
    </lcf76f155ced4ddcb4097134ff3c332f>
    <TaxCatchAll xmlns="09278d32-0650-4b18-af85-79262d9789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2D8997FD1644BB444B16DD141F21" ma:contentTypeVersion="13" ma:contentTypeDescription="Create a new document." ma:contentTypeScope="" ma:versionID="84f3c0850bac2bc92dacdb17af685c66">
  <xsd:schema xmlns:xsd="http://www.w3.org/2001/XMLSchema" xmlns:xs="http://www.w3.org/2001/XMLSchema" xmlns:p="http://schemas.microsoft.com/office/2006/metadata/properties" xmlns:ns2="2dc979b9-08d8-4f3d-b290-4e50563720ad" xmlns:ns3="09278d32-0650-4b18-af85-79262d978988" targetNamespace="http://schemas.microsoft.com/office/2006/metadata/properties" ma:root="true" ma:fieldsID="8ac071f774d1c93f54a7ce315bd65308" ns2:_="" ns3:_="">
    <xsd:import namespace="2dc979b9-08d8-4f3d-b290-4e50563720ad"/>
    <xsd:import namespace="09278d32-0650-4b18-af85-79262d9789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c979b9-08d8-4f3d-b290-4e5056372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78d32-0650-4b18-af85-79262d978988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557d0b1-3093-4725-a7cd-037791569966}" ma:internalName="TaxCatchAll" ma:showField="CatchAllData" ma:web="6460c869-75e6-4c88-b8c5-5a569fc6dc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0607D-153B-4BD4-8816-BEA87B35CE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719E1B-A57F-4AB3-995D-19C06D2296F3}">
  <ds:schemaRefs>
    <ds:schemaRef ds:uri="95fbe278-3e2e-4777-9bcf-13dabedffd80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867efa26-afac-4cd3-bd30-ff412fd896a8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2dc979b9-08d8-4f3d-b290-4e50563720ad"/>
    <ds:schemaRef ds:uri="09278d32-0650-4b18-af85-79262d978988"/>
  </ds:schemaRefs>
</ds:datastoreItem>
</file>

<file path=customXml/itemProps3.xml><?xml version="1.0" encoding="utf-8"?>
<ds:datastoreItem xmlns:ds="http://schemas.openxmlformats.org/officeDocument/2006/customXml" ds:itemID="{974F0C2E-C738-4BEF-AAE6-BD7572763E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c979b9-08d8-4f3d-b290-4e50563720ad"/>
    <ds:schemaRef ds:uri="09278d32-0650-4b18-af85-79262d9789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16726</TotalTime>
  <Words>141</Words>
  <Application>Microsoft Office PowerPoint</Application>
  <PresentationFormat>Affichage à l'écran (16:9)</PresentationFormat>
  <Paragraphs>29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9_PresentationV8</vt:lpstr>
      <vt:lpstr>think-cell Slide</vt:lpstr>
      <vt:lpstr>Le respect des règles sauve des vies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Dejonghe, Christelle</dc:creator>
  <cp:lastModifiedBy>Kozitza, Celine (Contractor)</cp:lastModifiedBy>
  <cp:revision>644</cp:revision>
  <dcterms:created xsi:type="dcterms:W3CDTF">2019-08-07T16:42:59Z</dcterms:created>
  <dcterms:modified xsi:type="dcterms:W3CDTF">2026-09-22T15:59:42Z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0x01010005992D8997FD1644BB444B16DD141F21</vt:lpwstr>
  </property>
  <property fmtid="{D5CDD505-2E9C-101B-9397-08002B2CF9AE}" pid="3" name="MediaServiceImageTags">
    <vt:lpwstr/>
  </property>
</Properties>
</file>