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4"/>
  </p:sldMasterIdLst>
  <p:notesMasterIdLst>
    <p:notesMasterId r:id="rId6"/>
  </p:notesMasterIdLst>
  <p:sldIdLst>
    <p:sldId id="471" r:id="rId5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jonghe, Christelle" initials="DC" lastIdx="1" clrIdx="0">
    <p:extLst>
      <p:ext uri="{19B8F6BF-5375-455C-9EA6-DF929625EA0E}">
        <p15:presenceInfo xmlns:p15="http://schemas.microsoft.com/office/powerpoint/2012/main" userId="S-1-5-21-2842164655-3957589604-2876571664-170611" providerId="AD"/>
      </p:ext>
    </p:extLst>
  </p:cmAuthor>
  <p:cmAuthor id="2" name="Hannequin, Raphael" initials="HR" lastIdx="1" clrIdx="1">
    <p:extLst>
      <p:ext uri="{19B8F6BF-5375-455C-9EA6-DF929625EA0E}">
        <p15:presenceInfo xmlns:p15="http://schemas.microsoft.com/office/powerpoint/2012/main" userId="S::P028002@arcelormittal.net::ac2006bb-5c8c-47b9-b8f7-7cdd907446fe" providerId="AD"/>
      </p:ext>
    </p:extLst>
  </p:cmAuthor>
  <p:cmAuthor id="3" name="Jominet, Nicolas" initials="JN" lastIdx="1" clrIdx="2">
    <p:extLst>
      <p:ext uri="{19B8F6BF-5375-455C-9EA6-DF929625EA0E}">
        <p15:presenceInfo xmlns:p15="http://schemas.microsoft.com/office/powerpoint/2012/main" userId="S::U053465@arcelormittal.net::f625bdf5-8545-46cb-ba07-5ce6ed4edf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3B"/>
    <a:srgbClr val="5B9BD5"/>
    <a:srgbClr val="FFC100"/>
    <a:srgbClr val="DCE6F1"/>
    <a:srgbClr val="A5A5A5"/>
    <a:srgbClr val="ED7D31"/>
    <a:srgbClr val="FFC000"/>
    <a:srgbClr val="264478"/>
    <a:srgbClr val="ED4B3F"/>
    <a:srgbClr val="E94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05" autoAdjust="0"/>
    <p:restoredTop sz="95433" autoAdjust="0"/>
  </p:normalViewPr>
  <p:slideViewPr>
    <p:cSldViewPr snapToGrid="0" showGuides="1">
      <p:cViewPr varScale="1">
        <p:scale>
          <a:sx n="98" d="100"/>
          <a:sy n="98" d="100"/>
        </p:scale>
        <p:origin x="108" y="6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9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FB2C-D0D5-49A9-98F1-925E2C0F6A9D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C812A-DEDA-4792-8F26-E53EDDBE7E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AC812A-DEDA-4792-8F26-E53EDDBE7E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04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2863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24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861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397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20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0834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677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464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9044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624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1987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9F1E4-FB20-462F-A1DD-85F5A3459F66}" type="datetimeFigureOut">
              <a:rPr lang="fr-FR" smtClean="0"/>
              <a:t>25/08/2026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52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89C87BF8-5EA7-4401-9CD3-3E742D9C7563}"/>
              </a:ext>
            </a:extLst>
          </p:cNvPr>
          <p:cNvSpPr/>
          <p:nvPr/>
        </p:nvSpPr>
        <p:spPr>
          <a:xfrm>
            <a:off x="37922" y="1279365"/>
            <a:ext cx="4526792" cy="27541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918AD5A-F209-40DD-A06A-322B826B35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0054" y="72606"/>
            <a:ext cx="1442251" cy="883453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5809F741-76C3-4C31-A92C-D7132D9C1DDB}"/>
              </a:ext>
            </a:extLst>
          </p:cNvPr>
          <p:cNvSpPr txBox="1"/>
          <p:nvPr/>
        </p:nvSpPr>
        <p:spPr>
          <a:xfrm>
            <a:off x="675363" y="48559"/>
            <a:ext cx="4205346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Gilroy" panose="00000500000000000000" pitchFamily="50" charset="0"/>
                <a:ea typeface="+mn-ea"/>
                <a:cs typeface="+mn-cs"/>
              </a:rPr>
              <a:t>Minute sécurité </a:t>
            </a:r>
          </a:p>
          <a:p>
            <a:pPr marL="0" marR="0" lvl="0" indent="0" algn="l" defTabSz="9143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400" kern="0" dirty="0">
                <a:solidFill>
                  <a:srgbClr val="696969"/>
                </a:solidFill>
                <a:latin typeface="Arial"/>
                <a:ea typeface="MS PGothic" pitchFamily="34" charset="-128"/>
              </a:rPr>
              <a:t>Risque de happement et o</a:t>
            </a: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696969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util</a:t>
            </a:r>
            <a:r>
              <a:rPr lang="fr-FR" sz="1400" kern="0" dirty="0">
                <a:solidFill>
                  <a:srgbClr val="696969"/>
                </a:solidFill>
                <a:latin typeface="Arial"/>
                <a:ea typeface="MS PGothic" pitchFamily="34" charset="-128"/>
              </a:rPr>
              <a:t>s électroportatifs </a:t>
            </a: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srgbClr val="696969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EC2CDC-EFB6-4234-91BC-04AF47AE3F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4862" y="-14563"/>
            <a:ext cx="4019138" cy="100115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F65125-BF28-46FE-97A6-E881322A2A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0046" y="4568970"/>
            <a:ext cx="2281260" cy="4475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F61149-984D-4403-9C4C-ABFF091379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667" y="4566002"/>
            <a:ext cx="2281259" cy="45178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8C07DBDB-F05E-4E3D-94C4-F2598A81967F}"/>
              </a:ext>
            </a:extLst>
          </p:cNvPr>
          <p:cNvSpPr txBox="1"/>
          <p:nvPr/>
        </p:nvSpPr>
        <p:spPr>
          <a:xfrm>
            <a:off x="886409" y="4570773"/>
            <a:ext cx="249138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Règle d’Or N°10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respecte les règles de santé et sécurité</a:t>
            </a:r>
          </a:p>
        </p:txBody>
      </p:sp>
      <p:pic>
        <p:nvPicPr>
          <p:cNvPr id="22" name="Picture 17">
            <a:extLst>
              <a:ext uri="{FF2B5EF4-FFF2-40B4-BE49-F238E27FC236}">
                <a16:creationId xmlns:a16="http://schemas.microsoft.com/office/drawing/2014/main" id="{D3A6DD0D-4EE0-49F3-8F1A-3DD96AC1C83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358" y="4527795"/>
            <a:ext cx="540716" cy="540716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3B0939F-7A0F-4AED-BF6A-ED9C8587EBDB}"/>
              </a:ext>
            </a:extLst>
          </p:cNvPr>
          <p:cNvSpPr txBox="1"/>
          <p:nvPr/>
        </p:nvSpPr>
        <p:spPr>
          <a:xfrm>
            <a:off x="104578" y="1304555"/>
            <a:ext cx="4467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spcBef>
                <a:spcPts val="200"/>
              </a:spcBef>
            </a:pPr>
            <a:r>
              <a:rPr lang="fr-FR" sz="1200" b="1" dirty="0">
                <a:latin typeface="Arial" charset="0"/>
              </a:rPr>
              <a:t>Accident avec arrêt le 19/08/26 : Fracture de la mâchoire et contusions 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FDFADC2-73B0-4335-8CF7-FB5AA367AAFF}"/>
              </a:ext>
            </a:extLst>
          </p:cNvPr>
          <p:cNvSpPr txBox="1"/>
          <p:nvPr/>
        </p:nvSpPr>
        <p:spPr>
          <a:xfrm>
            <a:off x="4603007" y="971299"/>
            <a:ext cx="454099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>
                <a:solidFill>
                  <a:schemeClr val="accent1"/>
                </a:solidFill>
              </a:rPr>
              <a:t>L’outillage électroportatif est pratique et aussi dangereux ! </a:t>
            </a:r>
          </a:p>
          <a:p>
            <a:pPr algn="just"/>
            <a:endParaRPr lang="fr-FR" sz="1400" b="1" dirty="0">
              <a:solidFill>
                <a:schemeClr val="accent1"/>
              </a:solidFill>
            </a:endParaRPr>
          </a:p>
          <a:p>
            <a:pPr algn="just"/>
            <a:r>
              <a:rPr lang="fr-FR" sz="1200" dirty="0"/>
              <a:t>	Les réflexes </a:t>
            </a:r>
            <a:r>
              <a:rPr lang="fr-FR" sz="1200" b="1" dirty="0"/>
              <a:t>avant chaque utilisation </a:t>
            </a:r>
            <a:r>
              <a:rPr lang="fr-FR" sz="1200" dirty="0"/>
              <a:t>d’un outil électroportatif :</a:t>
            </a:r>
          </a:p>
          <a:p>
            <a:pPr algn="just"/>
            <a:endParaRPr lang="fr-FR" sz="1200" dirty="0"/>
          </a:p>
          <a:p>
            <a:pPr marL="171450" indent="-171450" algn="just">
              <a:buFontTx/>
              <a:buChar char="-"/>
            </a:pPr>
            <a:r>
              <a:rPr lang="fr-FR" sz="1200" b="1" dirty="0"/>
              <a:t>Préparer l’intervention </a:t>
            </a:r>
            <a:r>
              <a:rPr lang="fr-FR" sz="1200" dirty="0"/>
              <a:t>(lecture de la notice d’utilisation, posture de travail par rapport au mouvement, EPI adaptés, pas de vêtements flottants, …)</a:t>
            </a:r>
          </a:p>
          <a:p>
            <a:pPr marL="171450" indent="-171450" algn="just">
              <a:buFontTx/>
              <a:buChar char="-"/>
            </a:pPr>
            <a:r>
              <a:rPr lang="fr-FR" sz="1200" b="1" dirty="0"/>
              <a:t>Contrôler l’état de la machine </a:t>
            </a:r>
            <a:r>
              <a:rPr lang="fr-FR" sz="1200" dirty="0"/>
              <a:t>(dispositifs de sécurité, protections </a:t>
            </a:r>
            <a:r>
              <a:rPr lang="fr-FR" sz="1200"/>
              <a:t>en place telles que carter, </a:t>
            </a:r>
            <a:r>
              <a:rPr lang="fr-FR" sz="1200" dirty="0"/>
              <a:t>etc…)</a:t>
            </a:r>
          </a:p>
          <a:p>
            <a:pPr marL="171450" indent="-171450" algn="just">
              <a:buFontTx/>
              <a:buChar char="-"/>
            </a:pPr>
            <a:r>
              <a:rPr lang="fr-FR" sz="1200" b="1" dirty="0"/>
              <a:t>Vérifier l’état des accessoires et leur conformité </a:t>
            </a:r>
            <a:r>
              <a:rPr lang="fr-FR" sz="1200" dirty="0"/>
              <a:t>(disque, foret, …)</a:t>
            </a:r>
          </a:p>
          <a:p>
            <a:pPr marL="171450" indent="-171450" algn="just">
              <a:buFontTx/>
              <a:buChar char="-"/>
            </a:pPr>
            <a:r>
              <a:rPr lang="fr-FR" sz="1200" b="1" dirty="0"/>
              <a:t>Maintenir une zone de travail propre, dégagée et sécurisée </a:t>
            </a:r>
            <a:r>
              <a:rPr lang="fr-FR" sz="1200" dirty="0"/>
              <a:t>(projections,…)</a:t>
            </a:r>
          </a:p>
          <a:p>
            <a:pPr marL="171450" indent="-171450" algn="just">
              <a:buFontTx/>
              <a:buChar char="-"/>
            </a:pPr>
            <a:r>
              <a:rPr lang="fr-FR" sz="1200" b="1" dirty="0"/>
              <a:t>Eloigner le câble d’alimentation </a:t>
            </a:r>
            <a:r>
              <a:rPr lang="fr-FR" sz="1200" dirty="0"/>
              <a:t>des parties en mouvement et des zones de circulation</a:t>
            </a:r>
          </a:p>
          <a:p>
            <a:pPr marL="171450" indent="-171450" algn="just">
              <a:buFontTx/>
              <a:buChar char="-"/>
            </a:pPr>
            <a:r>
              <a:rPr lang="fr-FR" sz="1200" b="1" dirty="0"/>
              <a:t>Changement des accessoires : couper les énergies </a:t>
            </a:r>
            <a:r>
              <a:rPr lang="fr-FR" sz="1200" dirty="0"/>
              <a:t>(débrancher la machine ou retirer la batterie selon les cas)</a:t>
            </a:r>
            <a:endParaRPr lang="fr-FR" sz="1200" b="1" dirty="0">
              <a:solidFill>
                <a:srgbClr val="FF0000"/>
              </a:solidFill>
            </a:endParaRP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5E6004AE-6755-4B2F-B8A7-445BF98A55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0547" y="1364921"/>
            <a:ext cx="284801" cy="237531"/>
          </a:xfrm>
          <a:prstGeom prst="rect">
            <a:avLst/>
          </a:prstGeom>
        </p:spPr>
      </p:pic>
      <p:pic>
        <p:nvPicPr>
          <p:cNvPr id="4" name="BA9CCA80-96FE-4B85-AA26-8AD9CAD464EC" descr="image0000001.JPG">
            <a:extLst>
              <a:ext uri="{FF2B5EF4-FFF2-40B4-BE49-F238E27FC236}">
                <a16:creationId xmlns:a16="http://schemas.microsoft.com/office/drawing/2014/main" id="{9DFDF9C3-A94E-5941-1C0E-0B96F8B34F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3" t="8715" b="7540"/>
          <a:stretch/>
        </p:blipFill>
        <p:spPr bwMode="auto">
          <a:xfrm>
            <a:off x="2640704" y="1729454"/>
            <a:ext cx="1853520" cy="2136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EF2E092-1969-BCA2-0E19-8786DE0D64FC}"/>
              </a:ext>
            </a:extLst>
          </p:cNvPr>
          <p:cNvSpPr txBox="1"/>
          <p:nvPr/>
        </p:nvSpPr>
        <p:spPr>
          <a:xfrm>
            <a:off x="15201" y="1626121"/>
            <a:ext cx="26727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Lors d’une opération de carottage (</a:t>
            </a:r>
            <a:r>
              <a:rPr lang="fr-FR" sz="1200" dirty="0">
                <a:latin typeface="Arial" panose="020B0604020202020204" pitchFamily="34" charset="0"/>
                <a:cs typeface="Arial" panose="020B0604020202020204" pitchFamily="34" charset="0"/>
              </a:rPr>
              <a:t>ᴓ </a:t>
            </a:r>
            <a:r>
              <a:rPr lang="fr-FR" sz="1200" dirty="0"/>
              <a:t>26 mm – carotteuse électrique HILTI 220 V) dans la halle 8 des aciers électriques, l’intervenant a eu le gant et sa tenue de travail happés par la fraise en rotation. </a:t>
            </a:r>
          </a:p>
          <a:p>
            <a:endParaRPr lang="fr-FR" sz="1200" dirty="0"/>
          </a:p>
          <a:p>
            <a:r>
              <a:rPr lang="fr-FR" sz="1200" dirty="0"/>
              <a:t>Le happement a été tel que la victime a été entraînée et sa jugulaire arrachée.</a:t>
            </a:r>
          </a:p>
          <a:p>
            <a:endParaRPr lang="fr-FR" sz="1200" dirty="0"/>
          </a:p>
          <a:p>
            <a:r>
              <a:rPr lang="fr-FR" sz="1200" dirty="0"/>
              <a:t>La machine s’est arrêtée suite à l’arrachement du câble d’alimentation électrique. </a:t>
            </a:r>
          </a:p>
          <a:p>
            <a:endParaRPr lang="fr-FR" sz="1200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C7CEBFCA-6523-ECCB-859C-389D5D0A8DF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85293" y="667049"/>
            <a:ext cx="720638" cy="340004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20B19A7-A2F8-639E-4A6A-3A098686AA6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2309" y="671194"/>
            <a:ext cx="653705" cy="36037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1CF3B7B-99D5-22CD-5364-07860D7D67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1051" y="649858"/>
            <a:ext cx="535474" cy="360376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F32FBA76-BECB-67A3-3953-7EDF82A883A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32103" y="764332"/>
            <a:ext cx="677896" cy="19338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219F1F0C-8203-D1D2-30A3-D30BE2E32C6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646963" y="560750"/>
            <a:ext cx="340002" cy="60054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8159B12E-414F-417C-B85F-67D252C9D657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423" y="133733"/>
            <a:ext cx="472487" cy="495202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A210771F-BC3C-293E-CB9F-7A2345D2C3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64941" y="745202"/>
            <a:ext cx="684718" cy="24139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F0091807-2BF4-0BAB-390E-3EDB2D437538}"/>
              </a:ext>
            </a:extLst>
          </p:cNvPr>
          <p:cNvSpPr txBox="1"/>
          <p:nvPr/>
        </p:nvSpPr>
        <p:spPr>
          <a:xfrm>
            <a:off x="77690" y="4110377"/>
            <a:ext cx="8979320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defTabSz="914377">
              <a:defRPr/>
            </a:pPr>
            <a:r>
              <a:rPr lang="fr-FR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retiens : Avant de démarrer un outil électroportatif, je m’assure que rien ne peut être happé !</a:t>
            </a:r>
          </a:p>
        </p:txBody>
      </p:sp>
    </p:spTree>
    <p:extLst>
      <p:ext uri="{BB962C8B-B14F-4D97-AF65-F5344CB8AC3E}">
        <p14:creationId xmlns:p14="http://schemas.microsoft.com/office/powerpoint/2010/main" val="1845694837"/>
      </p:ext>
    </p:extLst>
  </p:cSld>
  <p:clrMapOvr>
    <a:masterClrMapping/>
  </p:clrMapOvr>
</p:sld>
</file>

<file path=ppt/theme/theme1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0C29F647168347B457072F8B0C1488" ma:contentTypeVersion="6" ma:contentTypeDescription="Crée un document." ma:contentTypeScope="" ma:versionID="d2225a38f0086350c206c6e9fdacad3c">
  <xsd:schema xmlns:xsd="http://www.w3.org/2001/XMLSchema" xmlns:xs="http://www.w3.org/2001/XMLSchema" xmlns:p="http://schemas.microsoft.com/office/2006/metadata/properties" xmlns:ns2="a6d4ddef-7319-4480-bd14-8a2dfa214133" xmlns:ns3="95fbe278-3e2e-4777-9bcf-13dabedffd80" targetNamespace="http://schemas.microsoft.com/office/2006/metadata/properties" ma:root="true" ma:fieldsID="ebe1c61ba97400c35d6f0d37a11b62ff" ns2:_="" ns3:_="">
    <xsd:import namespace="a6d4ddef-7319-4480-bd14-8a2dfa214133"/>
    <xsd:import namespace="95fbe278-3e2e-4777-9bcf-13dabedffd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d4ddef-7319-4480-bd14-8a2dfa2141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be278-3e2e-4777-9bcf-13dabedffd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25EE51-859F-4F58-AF8B-6EA7B584D9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d4ddef-7319-4480-bd14-8a2dfa214133"/>
    <ds:schemaRef ds:uri="95fbe278-3e2e-4777-9bcf-13dabedffd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719E1B-A57F-4AB3-995D-19C06D2296F3}">
  <ds:schemaRefs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b80218c3-e0de-41b1-8b33-d8cb9f667b99"/>
    <ds:schemaRef ds:uri="21fdd857-c237-40d7-9151-11e2f6d68fbb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640607D-153B-4BD4-8816-BEA87B35CEE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d273a-1cec-4aae-a297-41480ea54f8d}" enabled="0" method="" siteId="{37cd273a-1cec-4aae-a297-41480ea54f8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39559</TotalTime>
  <Words>243</Words>
  <Application>Microsoft Office PowerPoint</Application>
  <PresentationFormat>Affichage à l'écran (16:9)</PresentationFormat>
  <Paragraphs>22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Gilroy</vt:lpstr>
      <vt:lpstr>2_Thème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Louden, Ian</dc:creator>
  <cp:lastModifiedBy>Gressier, Rodolphe</cp:lastModifiedBy>
  <cp:revision>901</cp:revision>
  <dcterms:created xsi:type="dcterms:W3CDTF">2019-08-07T16:42:59Z</dcterms:created>
  <dcterms:modified xsi:type="dcterms:W3CDTF">2026-08-25T14:07:24Z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0x010100640C29F647168347B457072F8B0C1488</vt:lpwstr>
  </property>
</Properties>
</file>