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91" r:id="rId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8D44E1-37D7-49CD-A091-7E73F87B83AE}" v="1" dt="2026-07-16T07:15:59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Jean Francois" userId="7e147235-bf7f-4bb9-921c-d587c32e4f21" providerId="ADAL" clId="{DB8D44E1-37D7-49CD-A091-7E73F87B83AE}"/>
    <pc:docChg chg="addSld delSld modSld">
      <pc:chgData name="Martin, Jean Francois" userId="7e147235-bf7f-4bb9-921c-d587c32e4f21" providerId="ADAL" clId="{DB8D44E1-37D7-49CD-A091-7E73F87B83AE}" dt="2026-07-16T07:16:00.934" v="1" actId="47"/>
      <pc:docMkLst>
        <pc:docMk/>
      </pc:docMkLst>
      <pc:sldChg chg="del">
        <pc:chgData name="Martin, Jean Francois" userId="7e147235-bf7f-4bb9-921c-d587c32e4f21" providerId="ADAL" clId="{DB8D44E1-37D7-49CD-A091-7E73F87B83AE}" dt="2026-07-16T07:16:00.934" v="1" actId="47"/>
        <pc:sldMkLst>
          <pc:docMk/>
          <pc:sldMk cId="988039057" sldId="490"/>
        </pc:sldMkLst>
      </pc:sldChg>
      <pc:sldChg chg="add">
        <pc:chgData name="Martin, Jean Francois" userId="7e147235-bf7f-4bb9-921c-d587c32e4f21" providerId="ADAL" clId="{DB8D44E1-37D7-49CD-A091-7E73F87B83AE}" dt="2026-07-16T07:15:59.099" v="0"/>
        <pc:sldMkLst>
          <pc:docMk/>
          <pc:sldMk cId="452272325" sldId="4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5613D-9959-45FB-986A-7DA2A3006B32}" type="datetimeFigureOut">
              <a:rPr lang="fr-FR" smtClean="0"/>
              <a:t>16/07/2026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8B42B-BEC8-4430-BAB8-BA89AD62C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40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464E3-AC8C-3CEA-07AF-8ED549DD2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633EFB-0DCD-A1CF-4207-89D855F44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2FBB3CB-250C-2D48-5AF8-30AE9B2B5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017898-41CE-141D-A328-9C7F93BA2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AC812A-DEDA-4792-8F26-E53EDDBE7E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31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0538A-B5F6-4F13-BA8A-33560195A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045503-9D1F-451A-9C6E-6D1DA94A6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84122B-B7B4-4B5A-9D0D-817CB231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723B-137E-4F90-A56F-C2A968DC752E}" type="datetimeFigureOut">
              <a:rPr lang="fr-FR" smtClean="0"/>
              <a:t>16/07/2026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FF8DB5-C5BB-4391-98D0-73D1130E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B738D-E170-4AEB-B806-5BF2F877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11A2-1EF6-4B1F-ABE3-4119636C9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82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B88B04-6B5B-408E-911C-1399974B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46E7C6-01C3-45B3-9DBE-CDAD3E28B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2676B-7165-43D0-AEB3-B2531897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723B-137E-4F90-A56F-C2A968DC752E}" type="datetimeFigureOut">
              <a:rPr lang="fr-FR" smtClean="0"/>
              <a:t>16/07/2026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E4A195-FC69-461A-905E-939F0E9D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DB6EAD-E82F-4868-8980-50E65269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11A2-1EF6-4B1F-ABE3-4119636C9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89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28C4E4A-70E9-44F3-BB91-31E0243BF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DDEFD8-DD63-40AA-826C-59352E2C3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EE1AA8-FDF7-4A18-8B7F-608F0E1C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723B-137E-4F90-A56F-C2A968DC752E}" type="datetimeFigureOut">
              <a:rPr lang="fr-FR" smtClean="0"/>
              <a:t>16/07/2026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6CB8B0-25E8-482B-80CC-6FB99B67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0FF27F-DA12-4D2F-BD41-14F478EB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11A2-1EF6-4B1F-ABE3-4119636C9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68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C0408-D0DA-419F-93EC-D77125F3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1C6BCD-58F2-4826-AEFA-F828C3BD8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A9F9F4-4355-4297-BED5-0F5568E7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723B-137E-4F90-A56F-C2A968DC752E}" type="datetimeFigureOut">
              <a:rPr lang="fr-FR" smtClean="0"/>
              <a:t>16/07/2026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DA5D03-CAF0-4429-9075-BB97F3AB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6A30DD-C583-42D9-93EC-B690764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11A2-1EF6-4B1F-ABE3-4119636C9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78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C7DEB-3624-476B-9B48-287C590E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A7147A-DF75-4C65-A22B-36531CA09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A917BA-33A5-46FE-9E6D-4145C9A9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723B-137E-4F90-A56F-C2A968DC752E}" type="datetimeFigureOut">
              <a:rPr lang="fr-FR" smtClean="0"/>
              <a:t>16/07/2026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528E6-6C71-41B3-B664-B47A7A28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9ABAD1-1DCC-41AA-AD4D-5ED14DB6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11A2-1EF6-4B1F-ABE3-4119636C9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25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4FDBBF-7254-45D0-8F2D-F80ED8DF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19A14E-725E-4B42-8E3A-9624FE544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F491DF-764D-41C9-BC66-BDC77267D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4CEBD4-A70B-4FAE-A971-D898904B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723B-137E-4F90-A56F-C2A968DC752E}" type="datetimeFigureOut">
              <a:rPr lang="fr-FR" smtClean="0"/>
              <a:t>16/07/2026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D0D9E4-4055-4F11-8F61-BD537591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706096-056B-4F7F-B040-E93F20F8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11A2-1EF6-4B1F-ABE3-4119636C9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09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DD1CA-A44B-462B-A730-BAC5DE4A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F70215-47C7-485C-B5DC-1E515ED85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EB1950-29E3-464A-8FAB-BD8F1F146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CF7462-B284-421B-ACFC-D69E2507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EB018A-3C40-4E35-8651-307FD3632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657342-D9F0-4F89-A78F-B47E00A9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723B-137E-4F90-A56F-C2A968DC752E}" type="datetimeFigureOut">
              <a:rPr lang="fr-FR" smtClean="0"/>
              <a:t>16/07/2026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3D282D2-1FB7-4B98-80EA-23658367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69552A-8E40-4F8C-B987-F4252A9B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11A2-1EF6-4B1F-ABE3-4119636C9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05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3B318E-453F-470C-87D6-A6A21B75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22BAD0-B87E-401B-9D84-B2DCB1A3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723B-137E-4F90-A56F-C2A968DC752E}" type="datetimeFigureOut">
              <a:rPr lang="fr-FR" smtClean="0"/>
              <a:t>16/07/2026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6E9126-DB1A-4863-A7AD-C3C0DEA6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5CB3DA-BC28-4DC2-A775-F9220E33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11A2-1EF6-4B1F-ABE3-4119636C9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56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6F071D-4528-4BBE-9000-442B1E6C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723B-137E-4F90-A56F-C2A968DC752E}" type="datetimeFigureOut">
              <a:rPr lang="fr-FR" smtClean="0"/>
              <a:t>16/07/2026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BD25FA-1721-4D29-9B76-3247C4602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29B253-D82B-479E-93F5-37771F0D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11A2-1EF6-4B1F-ABE3-4119636C9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60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87871-0729-466A-AB37-90703C53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B8A68D-C385-471E-AB6E-C140FB7BB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033504-EBF0-4B8E-8841-C2F883241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8ED730-B00E-4D55-BFD1-4D3543372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723B-137E-4F90-A56F-C2A968DC752E}" type="datetimeFigureOut">
              <a:rPr lang="fr-FR" smtClean="0"/>
              <a:t>16/07/2026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59625C-5AA3-4CBD-87A0-76D2FAAE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CC1B8D-294E-4A62-937F-2D4C1329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11A2-1EF6-4B1F-ABE3-4119636C9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62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371BE-AE3C-40D1-80B0-F4057A00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081197-F5F1-4987-9715-8459AC78F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A32CD6-98AA-48D5-A89F-5368F2388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282BC8-CA0D-4713-9583-B256DBA2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723B-137E-4F90-A56F-C2A968DC752E}" type="datetimeFigureOut">
              <a:rPr lang="fr-FR" smtClean="0"/>
              <a:t>16/07/2026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D6DFD3-F8C0-4FEA-9CEC-0006849C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009C86-585E-4518-A326-9126DD8C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11A2-1EF6-4B1F-ABE3-4119636C9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66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E19C04-F9AC-4B1A-AA0E-0DE48354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71B174-1E42-49D5-BF52-5419F3466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02DA6D-879A-46AD-BC13-F359E7FDC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2723B-137E-4F90-A56F-C2A968DC752E}" type="datetimeFigureOut">
              <a:rPr lang="fr-FR" smtClean="0"/>
              <a:t>16/07/2026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A4B4BC-77D4-4822-84CB-ACA7F6E2A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103F5B-7E68-4CA1-835F-528EBE60A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A11A2-1EF6-4B1F-ABE3-4119636C9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42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7565C-4B1B-6796-F3E3-7086585BA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CDD8D5FD-16FA-2898-5B47-C97FCBE854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67" y="178312"/>
            <a:ext cx="629983" cy="66026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964C35F-B640-5836-6F78-C4A83CBF29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409" y="96812"/>
            <a:ext cx="1923001" cy="1177937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C708EEAF-1B50-7102-6A88-617232FD2DD2}"/>
              </a:ext>
            </a:extLst>
          </p:cNvPr>
          <p:cNvSpPr txBox="1"/>
          <p:nvPr/>
        </p:nvSpPr>
        <p:spPr>
          <a:xfrm>
            <a:off x="1003586" y="240065"/>
            <a:ext cx="483647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defRPr/>
            </a:pPr>
            <a:r>
              <a:rPr lang="fr-FR" sz="1867" b="1" kern="0" dirty="0">
                <a:solidFill>
                  <a:srgbClr val="414141"/>
                </a:solidFill>
                <a:latin typeface="Gilroy" panose="00000500000000000000" pitchFamily="50" charset="0"/>
                <a:ea typeface="MS PGothic" pitchFamily="34" charset="-128"/>
              </a:rPr>
              <a:t>Travail en nacelle : Risque de chute</a:t>
            </a:r>
            <a:endParaRPr lang="fr-FR" sz="1867" b="1" kern="0" dirty="0">
              <a:solidFill>
                <a:srgbClr val="696969"/>
              </a:solidFill>
              <a:latin typeface="Arial"/>
              <a:ea typeface="MS PGothic" pitchFamily="3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24EFD5-A07C-F85F-0707-9BAB58C65A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-10250"/>
            <a:ext cx="6477000" cy="16134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494DD1D-8CF7-B153-799C-E6A4F1C308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0061" y="6091964"/>
            <a:ext cx="3041680" cy="5967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4D5EC5-EC89-14E1-730D-1F3FED74CF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2226" y="6088004"/>
            <a:ext cx="3041679" cy="602373"/>
          </a:xfrm>
          <a:prstGeom prst="rect">
            <a:avLst/>
          </a:prstGeom>
        </p:spPr>
      </p:pic>
      <p:sp>
        <p:nvSpPr>
          <p:cNvPr id="23" name="Title 11">
            <a:extLst>
              <a:ext uri="{FF2B5EF4-FFF2-40B4-BE49-F238E27FC236}">
                <a16:creationId xmlns:a16="http://schemas.microsoft.com/office/drawing/2014/main" id="{1E1125DC-15B0-7954-4807-56D84D4BA4E3}"/>
              </a:ext>
            </a:extLst>
          </p:cNvPr>
          <p:cNvSpPr txBox="1">
            <a:spLocks/>
          </p:cNvSpPr>
          <p:nvPr/>
        </p:nvSpPr>
        <p:spPr bwMode="auto">
          <a:xfrm>
            <a:off x="854548" y="5957459"/>
            <a:ext cx="3315357" cy="147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1219140">
              <a:defRPr/>
            </a:pPr>
            <a:r>
              <a:rPr lang="fr-FR" sz="1600" b="1" kern="0" dirty="0">
                <a:solidFill>
                  <a:srgbClr val="696969"/>
                </a:solidFill>
                <a:latin typeface="Arial"/>
                <a:ea typeface="MS PGothic"/>
              </a:rPr>
              <a:t>Règle d’or n°2</a:t>
            </a:r>
          </a:p>
          <a:p>
            <a:pPr algn="ctr" defTabSz="1219140">
              <a:defRPr/>
            </a:pPr>
            <a:r>
              <a:rPr lang="fr-FR" sz="1600" kern="0" dirty="0">
                <a:solidFill>
                  <a:srgbClr val="696969"/>
                </a:solidFill>
                <a:latin typeface="Arial"/>
              </a:rPr>
              <a:t>J’utilise tous les moyens de protection contre les chutes</a:t>
            </a:r>
            <a:endParaRPr lang="fr-FR" sz="1400" kern="0" dirty="0">
              <a:solidFill>
                <a:srgbClr val="696969"/>
              </a:solidFill>
              <a:latin typeface="Arial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567115E-ED08-F124-FAB9-EF145EB1BB33}"/>
              </a:ext>
            </a:extLst>
          </p:cNvPr>
          <p:cNvSpPr txBox="1"/>
          <p:nvPr/>
        </p:nvSpPr>
        <p:spPr>
          <a:xfrm>
            <a:off x="539557" y="5245438"/>
            <a:ext cx="11202991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de commencer mon travail à la nacelle, je m’assure que je suis équipé pour me protéger des risques de chutes de hauteur.</a:t>
            </a:r>
            <a:endParaRPr lang="fr-FR" sz="16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45C9C3C-CECC-1026-04AF-9C5935611295}"/>
              </a:ext>
            </a:extLst>
          </p:cNvPr>
          <p:cNvSpPr txBox="1"/>
          <p:nvPr/>
        </p:nvSpPr>
        <p:spPr>
          <a:xfrm>
            <a:off x="443994" y="2905412"/>
            <a:ext cx="78490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buNone/>
            </a:pPr>
            <a:r>
              <a:rPr lang="fr-FR" sz="1700" b="1" dirty="0">
                <a:solidFill>
                  <a:srgbClr val="00B050"/>
                </a:solidFill>
              </a:rPr>
              <a:t>Pour prévenir les risques de chute de la nacelle liés à ces 2 évènements</a:t>
            </a:r>
            <a:r>
              <a:rPr lang="fr-FR" sz="1700" dirty="0"/>
              <a:t>, l'opérateur doit impérativement :</a:t>
            </a:r>
          </a:p>
          <a:p>
            <a:pPr marL="447663" indent="-180970" fontAlgn="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r-FR" sz="1700" dirty="0"/>
              <a:t>porter un </a:t>
            </a:r>
            <a:r>
              <a:rPr lang="fr-FR" sz="1700" b="1" dirty="0"/>
              <a:t>harnais de sécurité</a:t>
            </a:r>
            <a:endParaRPr lang="fr-FR" sz="1700" dirty="0"/>
          </a:p>
          <a:p>
            <a:pPr marL="447663" indent="-180970" fontAlgn="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r-FR" sz="1700" dirty="0"/>
              <a:t>être relié par une </a:t>
            </a:r>
            <a:r>
              <a:rPr lang="fr-FR" sz="1700" b="1" dirty="0"/>
              <a:t>longe ou absorbeur de longueur adaptée empêchant toute sortie du panier</a:t>
            </a:r>
          </a:p>
          <a:p>
            <a:pPr marL="447663" indent="-180970" fontAlgn="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r-FR" sz="1700" dirty="0"/>
              <a:t>être </a:t>
            </a:r>
            <a:r>
              <a:rPr lang="fr-FR" sz="1700" b="1" dirty="0"/>
              <a:t>attaché au point d'ancrage prévu sur la PEMP </a:t>
            </a:r>
            <a:endParaRPr lang="fr-FR" sz="1700" dirty="0"/>
          </a:p>
          <a:p>
            <a:pPr marL="447663" indent="-180970" fontAlgn="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r-FR" sz="1700" dirty="0"/>
              <a:t>travailler avec la présence d'une </a:t>
            </a:r>
            <a:r>
              <a:rPr lang="fr-FR" sz="1700" b="1" dirty="0"/>
              <a:t>vigie formée</a:t>
            </a:r>
            <a:r>
              <a:rPr lang="fr-FR" sz="1700" dirty="0"/>
              <a:t>, capable d'intervenir en cas de besoin.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A7103E-0A24-F2BC-9BBF-65D7100F14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097" y="5924827"/>
            <a:ext cx="829865" cy="840096"/>
          </a:xfrm>
          <a:prstGeom prst="ellipse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6E2E7850-9059-C43C-6AA7-78A5C6E96DC3}"/>
              </a:ext>
            </a:extLst>
          </p:cNvPr>
          <p:cNvGrpSpPr/>
          <p:nvPr/>
        </p:nvGrpSpPr>
        <p:grpSpPr>
          <a:xfrm>
            <a:off x="8564358" y="3738966"/>
            <a:ext cx="2854943" cy="1284517"/>
            <a:chOff x="7360901" y="3832024"/>
            <a:chExt cx="2854943" cy="1284517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0BF21582-95C3-1587-675D-149CF4FE0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60901" y="3858139"/>
              <a:ext cx="1258402" cy="125840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7EFA74E-91A9-347A-ACB2-A5285685D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12268" r="34941" b="22876"/>
            <a:stretch/>
          </p:blipFill>
          <p:spPr>
            <a:xfrm>
              <a:off x="8953500" y="3832024"/>
              <a:ext cx="1262344" cy="12584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62D70C6D-F734-D7DC-A409-CF68E82C70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6315" y="1629270"/>
            <a:ext cx="1984671" cy="19846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993729-8306-8D33-7F17-5A0632070D93}"/>
              </a:ext>
            </a:extLst>
          </p:cNvPr>
          <p:cNvSpPr/>
          <p:nvPr/>
        </p:nvSpPr>
        <p:spPr>
          <a:xfrm>
            <a:off x="8362335" y="3654073"/>
            <a:ext cx="3056965" cy="14281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  <p:pic>
        <p:nvPicPr>
          <p:cNvPr id="15" name="Graphique 14" descr="Coche avec un remplissage uni">
            <a:extLst>
              <a:ext uri="{FF2B5EF4-FFF2-40B4-BE49-F238E27FC236}">
                <a16:creationId xmlns:a16="http://schemas.microsoft.com/office/drawing/2014/main" id="{F4522981-08F6-575E-C70B-E30518EEB9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20345" y="3738965"/>
            <a:ext cx="336611" cy="33661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CCC078D-7E51-5B28-6E9F-BF9D9B0ACF71}"/>
              </a:ext>
            </a:extLst>
          </p:cNvPr>
          <p:cNvSpPr txBox="1"/>
          <p:nvPr/>
        </p:nvSpPr>
        <p:spPr>
          <a:xfrm>
            <a:off x="539557" y="725004"/>
            <a:ext cx="5608164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buNone/>
            </a:pPr>
            <a:r>
              <a:rPr lang="fr-FR" sz="1700" dirty="0"/>
              <a:t>Les deux principales causes de chute lors de l'utilisation d'une Plateforme Élévatrice Mobile de Personnel (PEMP) sont :</a:t>
            </a:r>
          </a:p>
          <a:p>
            <a:pPr marL="285744" indent="-285744" fontAlgn="t">
              <a:buFontTx/>
              <a:buChar char="-"/>
            </a:pPr>
            <a:r>
              <a:rPr lang="fr-FR" sz="1700" b="1" dirty="0"/>
              <a:t>L'éjection de l'opérateur hors du panier</a:t>
            </a:r>
            <a:r>
              <a:rPr lang="fr-FR" sz="1700" dirty="0"/>
              <a:t>, notamment lors du franchissement d'un trou, d'une dénivellation ou d'un obstacle.</a:t>
            </a:r>
          </a:p>
          <a:p>
            <a:pPr marL="285744" indent="-285744" fontAlgn="t">
              <a:buFontTx/>
              <a:buChar char="-"/>
            </a:pPr>
            <a:r>
              <a:rPr lang="fr-FR" sz="1700" b="1" dirty="0"/>
              <a:t>Le renversement de la plateforme</a:t>
            </a:r>
            <a:r>
              <a:rPr lang="fr-FR" sz="1700" dirty="0"/>
              <a:t> dû à une perte de stabilité.</a:t>
            </a:r>
          </a:p>
        </p:txBody>
      </p:sp>
    </p:spTree>
    <p:extLst>
      <p:ext uri="{BB962C8B-B14F-4D97-AF65-F5344CB8AC3E}">
        <p14:creationId xmlns:p14="http://schemas.microsoft.com/office/powerpoint/2010/main" val="45227232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162</Words>
  <Application>Microsoft Office PowerPoint</Application>
  <PresentationFormat>Grand écran</PresentationFormat>
  <Paragraphs>13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Gilroy</vt:lpstr>
      <vt:lpstr>1_Thème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Dejonghe, Christelle</dc:creator>
  <cp:lastModifiedBy>Martin, Jean Francois</cp:lastModifiedBy>
  <cp:revision>7</cp:revision>
  <cp:lastPrinted>2026-07-15T09:10:25Z</cp:lastPrinted>
  <dcterms:created xsi:type="dcterms:W3CDTF">2024-12-03T12:51:22Z</dcterms:created>
  <dcterms:modified xsi:type="dcterms:W3CDTF">2026-07-16T07:16:03Z</dcterms:modified>
</cp:coreProperties>
</file>