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442EC-2869-4D2D-994D-81D36AC670CB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AFC4F-881B-48EE-8C27-A4AF2BFFFD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88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AC812A-DEDA-4792-8F26-E53EDDBE7EB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02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79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66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71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49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92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90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5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84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32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10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04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46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03584" y="173236"/>
            <a:ext cx="4836477" cy="94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121904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867" kern="0" dirty="0">
                <a:solidFill>
                  <a:srgbClr val="696969"/>
                </a:solidFill>
                <a:latin typeface="Arial"/>
                <a:ea typeface="MS PGothic" pitchFamily="34" charset="-128"/>
              </a:rPr>
              <a:t>La vigie – Un acteur majeur de la prévention des opérations à risque</a:t>
            </a:r>
            <a:endParaRPr lang="fr-FR" sz="1400" kern="0" dirty="0">
              <a:solidFill>
                <a:srgbClr val="696969"/>
              </a:solidFill>
              <a:latin typeface="Arial"/>
              <a:ea typeface="MS PGothic" pitchFamily="34" charset="-128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-102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40061" y="6091961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82223" y="6088003"/>
            <a:ext cx="3041679" cy="602373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B20DB68C-C175-4FC9-B276-8302EF84AC73}"/>
              </a:ext>
            </a:extLst>
          </p:cNvPr>
          <p:cNvSpPr txBox="1"/>
          <p:nvPr/>
        </p:nvSpPr>
        <p:spPr>
          <a:xfrm>
            <a:off x="138721" y="5078976"/>
            <a:ext cx="1196611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defTabSz="457189">
              <a:defRPr/>
            </a:pPr>
            <a:r>
              <a:rPr lang="fr-FR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Je retiens : </a:t>
            </a:r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La vigie  sécurise l’opération. Ses consignes ne se discutent pas : quand la vigie dit STOP, tout le monde s’arrête ! </a:t>
            </a:r>
            <a:endParaRPr lang="fr-FR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A5D6E9-8014-4AA0-BBE5-47A330F7EE51}"/>
              </a:ext>
            </a:extLst>
          </p:cNvPr>
          <p:cNvSpPr/>
          <p:nvPr/>
        </p:nvSpPr>
        <p:spPr>
          <a:xfrm>
            <a:off x="5809453" y="1623839"/>
            <a:ext cx="6295378" cy="33213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9" name="Title 11">
            <a:extLst>
              <a:ext uri="{FF2B5EF4-FFF2-40B4-BE49-F238E27FC236}">
                <a16:creationId xmlns:a16="http://schemas.microsoft.com/office/drawing/2014/main" id="{8176483C-44BE-4954-A93D-0FA8410C771D}"/>
              </a:ext>
            </a:extLst>
          </p:cNvPr>
          <p:cNvSpPr txBox="1">
            <a:spLocks/>
          </p:cNvSpPr>
          <p:nvPr/>
        </p:nvSpPr>
        <p:spPr bwMode="auto">
          <a:xfrm>
            <a:off x="6653735" y="1704611"/>
            <a:ext cx="5132485" cy="26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lvl="2" algn="ctr" defTabSz="457189">
              <a:buClr>
                <a:srgbClr val="FF0000"/>
              </a:buClr>
              <a:defRPr/>
            </a:pPr>
            <a:r>
              <a:rPr lang="fr-FR" sz="1400" b="1" i="1" dirty="0">
                <a:solidFill>
                  <a:srgbClr val="00B050"/>
                </a:solidFill>
                <a:cs typeface="Arial" panose="020B0604020202020204" pitchFamily="34" charset="0"/>
              </a:rPr>
              <a:t>« MUST DO » </a:t>
            </a:r>
            <a:r>
              <a:rPr lang="fr-FR" sz="1400" b="1" i="1" dirty="0">
                <a:solidFill>
                  <a:schemeClr val="tx1"/>
                </a:solidFill>
                <a:cs typeface="Arial" panose="020B0604020202020204" pitchFamily="34" charset="0"/>
              </a:rPr>
              <a:t>/  </a:t>
            </a:r>
            <a:r>
              <a:rPr lang="fr-FR" sz="1400" b="1" i="1" dirty="0">
                <a:solidFill>
                  <a:srgbClr val="FF0000"/>
                </a:solidFill>
                <a:cs typeface="Arial" panose="020B0604020202020204" pitchFamily="34" charset="0"/>
              </a:rPr>
              <a:t>« MUST NOT DO » </a:t>
            </a:r>
            <a:r>
              <a:rPr lang="fr-FR" sz="1400" b="1" i="1" dirty="0">
                <a:solidFill>
                  <a:schemeClr val="tx1"/>
                </a:solidFill>
                <a:cs typeface="Arial" panose="020B0604020202020204" pitchFamily="34" charset="0"/>
              </a:rPr>
              <a:t>d’une vigie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7F1CAEC9-2D1F-409D-A04C-51AE0807185C}"/>
              </a:ext>
            </a:extLst>
          </p:cNvPr>
          <p:cNvSpPr txBox="1"/>
          <p:nvPr/>
        </p:nvSpPr>
        <p:spPr>
          <a:xfrm>
            <a:off x="119063" y="1251035"/>
            <a:ext cx="5618632" cy="3754874"/>
          </a:xfrm>
          <a:prstGeom prst="rect">
            <a:avLst/>
          </a:prstGeom>
          <a:solidFill>
            <a:schemeClr val="accent6">
              <a:alpha val="2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Le rôle de la vigie  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= apporter 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une surveillance dédiée et constante pour prévenir les accidents graves sur les opérations à risque 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(levage, manœuvres d’engins, travaux en espace confiné, zone sécurisée, etc…).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⚠️ </a:t>
            </a:r>
            <a:r>
              <a:rPr lang="fr-FR" sz="1400" b="1" kern="0" dirty="0">
                <a:ea typeface="MS PGothic" pitchFamily="34" charset="-128"/>
              </a:rPr>
              <a:t>C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’est une mission essentielle pour la sécurité de l’opération !</a:t>
            </a:r>
          </a:p>
          <a:p>
            <a:pPr algn="just"/>
            <a:endParaRPr lang="fr-FR" sz="1400" kern="0" dirty="0"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 La vigie est une 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personne désignée, identifiée, compétente et formée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, chargée de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Surveiller 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une zone ou une opération à risque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Alerter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 immédiatement en cas de danger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Interrompre l’activité 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si la sécurité n’est plus garantie (situation ou comportement à risque) 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→ 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  <a:cs typeface="Arial" panose="020B0604020202020204" pitchFamily="34" charset="0"/>
              </a:rPr>
              <a:t>Elle a autorité pour ce faire !</a:t>
            </a:r>
            <a:endParaRPr kumimoji="0" lang="fr-FR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La vigie est la seule personne pouvant observer une opération du début à la fin → Sa vision globale lui permet 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d’apporter un feed-back objectif à l’équipe sur le déroulement de l’opération</a:t>
            </a:r>
            <a:r>
              <a:rPr lang="fr-FR" sz="1400" b="1" kern="0" dirty="0">
                <a:ea typeface="MS PGothic" pitchFamily="34" charset="-128"/>
              </a:rPr>
              <a:t>.</a:t>
            </a:r>
          </a:p>
          <a:p>
            <a:pPr algn="just"/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MS PGothic" pitchFamily="34" charset="-128"/>
                <a:sym typeface="Wingdings" panose="05000000000000000000" pitchFamily="2" charset="2"/>
              </a:rPr>
              <a:t> </a:t>
            </a: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MS PGothic" pitchFamily="34" charset="-128"/>
              </a:rPr>
              <a:t>Ce qui a marché</a:t>
            </a:r>
            <a:r>
              <a:rPr lang="fr-FR" sz="1400" b="1" kern="0" dirty="0">
                <a:solidFill>
                  <a:srgbClr val="0070C0"/>
                </a:solidFill>
                <a:ea typeface="MS PGothic" pitchFamily="34" charset="-128"/>
              </a:rPr>
              <a:t>, ce qui est à modifier, ce qui n’a pas marché.</a:t>
            </a: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MS PGothic" pitchFamily="34" charset="-128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18A1996-E7D7-0046-944E-247A626A4615}"/>
              </a:ext>
            </a:extLst>
          </p:cNvPr>
          <p:cNvSpPr txBox="1"/>
          <p:nvPr/>
        </p:nvSpPr>
        <p:spPr>
          <a:xfrm>
            <a:off x="5854839" y="2024504"/>
            <a:ext cx="273089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✅ Maintenir une vigilance continue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✅ </a:t>
            </a:r>
            <a:r>
              <a:rPr lang="fr-FR" sz="1400" kern="0" dirty="0">
                <a:ea typeface="MS PGothic" pitchFamily="34" charset="-128"/>
              </a:rPr>
              <a:t>Et</a:t>
            </a:r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re entièrement dédiée à sa mission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✅Utiliser une communication claire et comprise de tous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✅ Dire STOP sans hésiter 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✅ Maintenir une communication permanente avec les intervenants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DBB60D3-FCE7-8347-AE47-02A047A1CD6F}"/>
              </a:ext>
            </a:extLst>
          </p:cNvPr>
          <p:cNvSpPr txBox="1"/>
          <p:nvPr/>
        </p:nvSpPr>
        <p:spPr>
          <a:xfrm>
            <a:off x="8953500" y="2042026"/>
            <a:ext cx="306425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❌ Réaliser une autre tâche en parallèle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❌ Quitter son poste sans être remplacée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❌ Utiliser son téléphone ou se laisser distraire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❌ Supposer que “ça va passer”</a:t>
            </a:r>
          </a:p>
          <a:p>
            <a:pPr algn="just"/>
            <a:endParaRPr kumimoji="0" lang="fr-FR" sz="14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MS PGothic" pitchFamily="34" charset="-128"/>
            </a:endParaRPr>
          </a:p>
          <a:p>
            <a:pPr algn="just"/>
            <a:r>
              <a:rPr kumimoji="0" lang="fr-FR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MS PGothic" pitchFamily="34" charset="-128"/>
              </a:rPr>
              <a:t>❌ Hésiter à intervenir en cas de situation ou comportement à risque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4EF0873-8FCD-FEBC-29B0-764B5C6D1C7E}"/>
              </a:ext>
            </a:extLst>
          </p:cNvPr>
          <p:cNvCxnSpPr>
            <a:cxnSpLocks/>
          </p:cNvCxnSpPr>
          <p:nvPr/>
        </p:nvCxnSpPr>
        <p:spPr>
          <a:xfrm>
            <a:off x="8881741" y="2115876"/>
            <a:ext cx="0" cy="27379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7">
            <a:extLst>
              <a:ext uri="{FF2B5EF4-FFF2-40B4-BE49-F238E27FC236}">
                <a16:creationId xmlns:a16="http://schemas.microsoft.com/office/drawing/2014/main" id="{D0F7230E-9665-2568-DE2C-D5AF35C43E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091" y="5892633"/>
            <a:ext cx="620929" cy="620929"/>
          </a:xfrm>
          <a:prstGeom prst="ellipse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E523578-731E-5DF1-2450-CAFF9897B45F}"/>
              </a:ext>
            </a:extLst>
          </p:cNvPr>
          <p:cNvSpPr txBox="1"/>
          <p:nvPr/>
        </p:nvSpPr>
        <p:spPr>
          <a:xfrm>
            <a:off x="1003583" y="5892633"/>
            <a:ext cx="49612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fr-FR" sz="1400" dirty="0">
                <a:solidFill>
                  <a:prstClr val="black"/>
                </a:solidFill>
                <a:latin typeface="Calibri" panose="020F0502020204030204"/>
              </a:rPr>
              <a:t>Règle d’Or N°10</a:t>
            </a:r>
          </a:p>
          <a:p>
            <a:pPr defTabSz="685800"/>
            <a:r>
              <a:rPr lang="fr-FR" sz="1400" dirty="0">
                <a:solidFill>
                  <a:prstClr val="black"/>
                </a:solidFill>
                <a:latin typeface="Calibri" panose="020F0502020204030204"/>
              </a:rPr>
              <a:t>Je respecte les règles de santé et sécurité ArcelorMittal France</a:t>
            </a:r>
          </a:p>
          <a:p>
            <a:pPr defTabSz="685800"/>
            <a:endParaRPr lang="fr-FR" sz="1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82520861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d2225a38f0086350c206c6e9fdacad3c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ebe1c61ba97400c35d6f0d37a11b62ff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FA0417-7F74-4159-A52C-F144C1FEB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F52237-CE1E-4804-A43A-4D354F5366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DDDE8E-04E7-4908-8BEC-C4B38686C13D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a6d4ddef-7319-4480-bd14-8a2dfa214133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95fbe278-3e2e-4777-9bcf-13dabedffd80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299</Words>
  <Application>Microsoft Office PowerPoint</Application>
  <PresentationFormat>Grand écran</PresentationFormat>
  <Paragraphs>36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Calibri Light</vt:lpstr>
      <vt:lpstr>Gilroy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Mangeot, Christel</cp:lastModifiedBy>
  <cp:revision>14</cp:revision>
  <dcterms:created xsi:type="dcterms:W3CDTF">2023-11-08T14:35:53Z</dcterms:created>
  <dcterms:modified xsi:type="dcterms:W3CDTF">2026-06-22T12:16:15Z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