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4"/>
  </p:sldMasterIdLst>
  <p:notesMasterIdLst>
    <p:notesMasterId r:id="rId6"/>
  </p:notesMasterIdLst>
  <p:sldIdLst>
    <p:sldId id="491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6666"/>
    <a:srgbClr val="00823B"/>
    <a:srgbClr val="000000"/>
    <a:srgbClr val="F8FBFC"/>
    <a:srgbClr val="0070C0"/>
    <a:srgbClr val="0B64A0"/>
    <a:srgbClr val="B9BAB5"/>
    <a:srgbClr val="FFC7CE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3D8C03-DE17-4052-B2F8-A83EDD813B46}" v="3" dt="2026-05-06T09:47:13.7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6238" autoAdjust="0"/>
  </p:normalViewPr>
  <p:slideViewPr>
    <p:cSldViewPr snapToGrid="0" showGuides="1">
      <p:cViewPr varScale="1">
        <p:scale>
          <a:sx n="78" d="100"/>
          <a:sy n="78" d="100"/>
        </p:scale>
        <p:origin x="672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, Jean Francois" userId="7e147235-bf7f-4bb9-921c-d587c32e4f21" providerId="ADAL" clId="{DD3D8C03-DE17-4052-B2F8-A83EDD813B46}"/>
    <pc:docChg chg="custSel addSld delSld modSld">
      <pc:chgData name="Martin, Jean Francois" userId="7e147235-bf7f-4bb9-921c-d587c32e4f21" providerId="ADAL" clId="{DD3D8C03-DE17-4052-B2F8-A83EDD813B46}" dt="2026-05-06T16:43:11.280" v="2825" actId="113"/>
      <pc:docMkLst>
        <pc:docMk/>
      </pc:docMkLst>
      <pc:sldChg chg="addSp delSp modSp del mod">
        <pc:chgData name="Martin, Jean Francois" userId="7e147235-bf7f-4bb9-921c-d587c32e4f21" providerId="ADAL" clId="{DD3D8C03-DE17-4052-B2F8-A83EDD813B46}" dt="2026-05-06T09:48:03.313" v="2801" actId="47"/>
        <pc:sldMkLst>
          <pc:docMk/>
          <pc:sldMk cId="1797740577" sldId="490"/>
        </pc:sldMkLst>
        <pc:spChg chg="mod">
          <ac:chgData name="Martin, Jean Francois" userId="7e147235-bf7f-4bb9-921c-d587c32e4f21" providerId="ADAL" clId="{DD3D8C03-DE17-4052-B2F8-A83EDD813B46}" dt="2026-05-05T14:27:14.676" v="2766" actId="1036"/>
          <ac:spMkLst>
            <pc:docMk/>
            <pc:sldMk cId="1797740577" sldId="490"/>
            <ac:spMk id="2" creationId="{F4D4C38F-8C91-9564-68C9-444024CFC590}"/>
          </ac:spMkLst>
        </pc:spChg>
        <pc:spChg chg="mod">
          <ac:chgData name="Martin, Jean Francois" userId="7e147235-bf7f-4bb9-921c-d587c32e4f21" providerId="ADAL" clId="{DD3D8C03-DE17-4052-B2F8-A83EDD813B46}" dt="2026-05-05T14:27:14.676" v="2766" actId="1036"/>
          <ac:spMkLst>
            <pc:docMk/>
            <pc:sldMk cId="1797740577" sldId="490"/>
            <ac:spMk id="4" creationId="{75A1AF28-0AC0-4D48-A52A-A544CBB0CD9B}"/>
          </ac:spMkLst>
        </pc:spChg>
        <pc:spChg chg="add del mod">
          <ac:chgData name="Martin, Jean Francois" userId="7e147235-bf7f-4bb9-921c-d587c32e4f21" providerId="ADAL" clId="{DD3D8C03-DE17-4052-B2F8-A83EDD813B46}" dt="2026-05-05T13:57:43.257" v="1624"/>
          <ac:spMkLst>
            <pc:docMk/>
            <pc:sldMk cId="1797740577" sldId="490"/>
            <ac:spMk id="7" creationId="{0D558805-14CC-858C-659D-F93B7EE1B2CA}"/>
          </ac:spMkLst>
        </pc:spChg>
        <pc:spChg chg="add mod">
          <ac:chgData name="Martin, Jean Francois" userId="7e147235-bf7f-4bb9-921c-d587c32e4f21" providerId="ADAL" clId="{DD3D8C03-DE17-4052-B2F8-A83EDD813B46}" dt="2026-05-05T14:27:06.915" v="2756" actId="1035"/>
          <ac:spMkLst>
            <pc:docMk/>
            <pc:sldMk cId="1797740577" sldId="490"/>
            <ac:spMk id="9" creationId="{3D108345-0F53-C6D0-CD0B-C5CB2ECF7508}"/>
          </ac:spMkLst>
        </pc:spChg>
        <pc:spChg chg="mod">
          <ac:chgData name="Martin, Jean Francois" userId="7e147235-bf7f-4bb9-921c-d587c32e4f21" providerId="ADAL" clId="{DD3D8C03-DE17-4052-B2F8-A83EDD813B46}" dt="2026-05-06T09:46:01.702" v="2793" actId="20577"/>
          <ac:spMkLst>
            <pc:docMk/>
            <pc:sldMk cId="1797740577" sldId="490"/>
            <ac:spMk id="16" creationId="{35A44FCB-D225-42E9-8687-307A0A5F8ACE}"/>
          </ac:spMkLst>
        </pc:spChg>
        <pc:spChg chg="mod">
          <ac:chgData name="Martin, Jean Francois" userId="7e147235-bf7f-4bb9-921c-d587c32e4f21" providerId="ADAL" clId="{DD3D8C03-DE17-4052-B2F8-A83EDD813B46}" dt="2026-05-05T06:48:51.547" v="62" actId="20577"/>
          <ac:spMkLst>
            <pc:docMk/>
            <pc:sldMk cId="1797740577" sldId="490"/>
            <ac:spMk id="28" creationId="{5809F741-76C3-4C31-A92C-D7132D9C1DDB}"/>
          </ac:spMkLst>
        </pc:spChg>
      </pc:sldChg>
      <pc:sldChg chg="modSp add mod">
        <pc:chgData name="Martin, Jean Francois" userId="7e147235-bf7f-4bb9-921c-d587c32e4f21" providerId="ADAL" clId="{DD3D8C03-DE17-4052-B2F8-A83EDD813B46}" dt="2026-05-06T16:43:11.280" v="2825" actId="113"/>
        <pc:sldMkLst>
          <pc:docMk/>
          <pc:sldMk cId="908116123" sldId="491"/>
        </pc:sldMkLst>
        <pc:spChg chg="mod">
          <ac:chgData name="Martin, Jean Francois" userId="7e147235-bf7f-4bb9-921c-d587c32e4f21" providerId="ADAL" clId="{DD3D8C03-DE17-4052-B2F8-A83EDD813B46}" dt="2026-05-06T16:43:11.280" v="2825" actId="113"/>
          <ac:spMkLst>
            <pc:docMk/>
            <pc:sldMk cId="908116123" sldId="491"/>
            <ac:spMk id="4" creationId="{75A1AF28-0AC0-4D48-A52A-A544CBB0CD9B}"/>
          </ac:spMkLst>
        </pc:spChg>
        <pc:spChg chg="mod">
          <ac:chgData name="Martin, Jean Francois" userId="7e147235-bf7f-4bb9-921c-d587c32e4f21" providerId="ADAL" clId="{DD3D8C03-DE17-4052-B2F8-A83EDD813B46}" dt="2026-05-06T09:47:59.498" v="2800" actId="20577"/>
          <ac:spMkLst>
            <pc:docMk/>
            <pc:sldMk cId="908116123" sldId="491"/>
            <ac:spMk id="16" creationId="{35A44FCB-D225-42E9-8687-307A0A5F8A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AC812A-DEDA-4792-8F26-E53EDDBE7E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45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FC068D-E54E-4DFE-A5CE-F64BA88FA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524DF9-2CF9-43D9-BD54-0FF47F1D4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C1960-6B21-46D1-930A-6B18C51F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AF1394-8817-4786-9EA7-8220A93E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5AC4E7-ED52-477D-B804-44DED4102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7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53BFEA-F97D-4ED0-ADC8-FE7857DDB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9E590F-1643-4ECA-9240-1A3CB2E6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3AFEC6-7FE4-4292-9AF5-267046B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DADAE-CC4E-4C0C-897D-4C3CBFA87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0EC24B-AC66-432A-92D5-1027C874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45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1C225D-571E-498F-ACE8-BE5B2C41E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7A3308-6195-46E8-B86A-F9C9CDB5AB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8F1931-B7EF-43D9-A4D1-0F290826B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509B4A-C046-4F57-8951-3AD4E0C64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F7B363-D279-463C-9221-BEF0C6B0F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3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2" y="270000"/>
            <a:ext cx="8514009" cy="3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3C149B-0AE5-4517-8928-C3556769A7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700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bg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686F52B1-FDE3-4E14-9986-D219BFDBF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315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C06F53-3CC1-4031-A3A6-25EFE8BFF45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05991" y="945000"/>
            <a:ext cx="4050000" cy="3510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E3679C8-D7F6-42B6-A820-69300FFA83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89FDE3E-96D4-4AD1-9713-69A9346A80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4849DF84-F6E7-4FC4-BE68-958DE9AB19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06/05/2026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09E86CD-F177-9C47-B9E0-ED1CACFA12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2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8518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11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0F4BA-04F1-46BE-AC2B-4B1DC742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C11FCD-52C9-4316-B4AD-432543C3C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6A48D4-02B8-4ADF-9F39-DE66AB87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C13E0C-EFA5-4E14-AB81-90AF01DD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0B692E-5A39-402A-BD28-15E959975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37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BCBFA8-9128-472D-8A71-DAB5F288F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ECCDA6-073E-40A9-96CC-F3EFB26CE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04B8D0-F7A8-46AE-8F81-1A33F066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FC1EEF-BBAE-43DF-8932-6B2E1653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EB4194-5029-4EEF-8A00-6C2BABDAA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9F92D6-364B-4074-B715-773B2E233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E52DD0-BDDA-4120-8922-3B46CAC05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D9ED1C-225C-48E8-897C-6315491AE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A608EA-6B10-408B-B3EE-CF7E6CDA6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18EC12-57EE-4B63-A490-57A3F01FE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A318D7-002B-4610-8242-208E99FF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53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A900C-2313-4767-BBF0-81907D2B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820EA2-6875-4297-B1C1-35CE9A85C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D0D612-E2EB-443E-B65E-1426C2E36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1F038B0-1FF6-43D6-A65E-663E16916D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06084D5-E37B-48B4-B3B1-4A87248ED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AD7CB5E-5D12-4D3F-982D-BEA5760D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DC31198-EE03-4A99-B67D-4E7F49C5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08E7CC-346E-4EFB-9F6F-AEC0D860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10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91E8BD-319B-48DA-9F42-CE0B8BF8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E8EE9D-819B-4470-B1DE-4AECA53D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655B9B-5E65-42D3-9917-73B093F9B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2552B0-1ABA-407F-9CAC-6312AA72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14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CDAE82-CE1E-46C9-A542-B1070607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CEEF2A2-4C8C-4E64-9247-C5C611D4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50653E-B8D9-4C09-BFB9-4AC72EC0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73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D4E5E-8C88-4E49-A34D-C8E3802F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FAC24E-81BF-46CA-ADFC-6E690A36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E62442-1690-4C26-9DA2-8D25B35D3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A0C4B4-BB84-4080-A108-BBC98324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A596A1-1C43-46BF-B2E6-828A93B5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B43382-AEE9-483F-AAAA-9FF9DAC4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77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5E45D-256E-473C-B778-3AFB286D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924C26-19AD-475A-BB02-B826688AB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84ECA3-D9F9-4A1B-978F-3E96D02F19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01A411-8833-4C3C-9D7B-F87F15498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597270-4EB7-4620-9656-3463370B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34B089-53B2-47D8-B79C-0351A35AE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1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E1A8836-5541-49A0-850E-C4031AB6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D44AC0-3974-4145-8EB6-AF1FD64A2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99B181-E146-4BF2-9E88-42FA02E3B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FFDB2-3876-43B8-8B7B-0AE4D47DF51F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2EE33-195C-40B4-AD3C-7884286B9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CB578-8DBA-4C05-BB8A-714593E9F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D86CD-39CC-472E-A89B-7007DD1D3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71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424" y="133734"/>
            <a:ext cx="472487" cy="49520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0055" y="72607"/>
            <a:ext cx="1442251" cy="88345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752689" y="213438"/>
            <a:ext cx="362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rgbClr val="41414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Minute Sécurité : </a:t>
            </a:r>
            <a:br>
              <a:rPr lang="fr-FR" sz="1200" b="1" kern="0" dirty="0">
                <a:solidFill>
                  <a:srgbClr val="41414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</a:br>
            <a:r>
              <a:rPr lang="fr-FR" sz="1200" b="1" kern="0" dirty="0">
                <a:solidFill>
                  <a:srgbClr val="41414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Protégés par leur détecteur Gaz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3956" y="-7688"/>
            <a:ext cx="4380044" cy="86585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80046" y="4568971"/>
            <a:ext cx="2281260" cy="44757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1668" y="4566003"/>
            <a:ext cx="2281259" cy="45178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35A44FCB-D225-42E9-8687-307A0A5F8ACE}"/>
              </a:ext>
            </a:extLst>
          </p:cNvPr>
          <p:cNvSpPr txBox="1"/>
          <p:nvPr/>
        </p:nvSpPr>
        <p:spPr>
          <a:xfrm>
            <a:off x="4883702" y="2161662"/>
            <a:ext cx="4140551" cy="240835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 est </a:t>
            </a:r>
            <a:r>
              <a:rPr kumimoji="0" lang="fr-FR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inacceptable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travailler dans une zone à risque gaz sans détecteur ou avec un détecteur éteint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5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5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IMPERATIF EN ZONE A RISQUE GAZ :</a:t>
            </a:r>
            <a:br>
              <a:rPr kumimoji="0" lang="fr-FR" sz="115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15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début de chaque poste et avant de travailler, vérifier (en brief, en équipe, ou seul) :</a:t>
            </a:r>
            <a:br>
              <a:rPr kumimoji="0" lang="fr-FR" sz="115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15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Que chacun a bien son détecteur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Que le détecteur est allumé</a:t>
            </a:r>
            <a:endParaRPr kumimoji="0" lang="fr-FR" sz="115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1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Que le détecteur a une charge suffisante</a:t>
            </a:r>
            <a:br>
              <a:rPr lang="fr-FR" sz="11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15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1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se rappeler que si le détecteur sonne, on évacue immédiatement (la règle s’applique aussi si le détecteur sonne pour signaler une batterie faible)</a:t>
            </a:r>
            <a:endParaRPr kumimoji="0" lang="fr-FR" sz="115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5A1AF28-0AC0-4D48-A52A-A544CBB0CD9B}"/>
              </a:ext>
            </a:extLst>
          </p:cNvPr>
          <p:cNvSpPr txBox="1"/>
          <p:nvPr/>
        </p:nvSpPr>
        <p:spPr>
          <a:xfrm>
            <a:off x="239492" y="889741"/>
            <a:ext cx="4480691" cy="19543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Dans la semaine du 22 Avril au 29 avril 2026, 4 personnes intervenant sur 3 chantiers différents (2 à la cokerie et 1 au TCC à Dunkerque) ont été </a:t>
            </a:r>
            <a:r>
              <a:rPr lang="fr-FR" altLang="en-US" sz="1100" b="1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alertées par leur détecteur de gaz de présence de gaz. </a:t>
            </a: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Tous les 4 ont évacué immédiatement </a:t>
            </a: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leur lieu de travail, se sont rendus à l’infirmerie. Après contrôle par le Service Santé au travail, ils ont pu reprendre leurs activités.</a:t>
            </a:r>
            <a:b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Si </a:t>
            </a: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ils n’avaient pas évacué, les conséquences auraient pu être graves, voir mortelles</a:t>
            </a:r>
            <a:b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B5D41FB-E66A-4B68-B2C0-11C68E1DD02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067" y="4323387"/>
            <a:ext cx="668835" cy="746008"/>
          </a:xfrm>
          <a:prstGeom prst="rect">
            <a:avLst/>
          </a:prstGeom>
        </p:spPr>
      </p:pic>
      <p:sp>
        <p:nvSpPr>
          <p:cNvPr id="23" name="Title 11">
            <a:extLst>
              <a:ext uri="{FF2B5EF4-FFF2-40B4-BE49-F238E27FC236}">
                <a16:creationId xmlns:a16="http://schemas.microsoft.com/office/drawing/2014/main" id="{5FFB5C09-7884-4DAB-A0BF-0B3EC1DAA2A9}"/>
              </a:ext>
            </a:extLst>
          </p:cNvPr>
          <p:cNvSpPr txBox="1">
            <a:spLocks/>
          </p:cNvSpPr>
          <p:nvPr/>
        </p:nvSpPr>
        <p:spPr bwMode="auto">
          <a:xfrm>
            <a:off x="640911" y="4410943"/>
            <a:ext cx="2486518" cy="110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/>
              </a:rPr>
              <a:t>Règle d’or n°8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</a:rPr>
              <a:t>Je respecte les règles dans les zones à risque gaz</a:t>
            </a:r>
            <a:endParaRPr kumimoji="0" lang="fr-FR" sz="1050" b="0" i="0" u="none" strike="noStrike" kern="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/>
              <a:ea typeface="MS PGothic" pitchFamily="34" charset="-128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4D4C38F-8C91-9564-68C9-444024CFC590}"/>
              </a:ext>
            </a:extLst>
          </p:cNvPr>
          <p:cNvSpPr txBox="1"/>
          <p:nvPr/>
        </p:nvSpPr>
        <p:spPr>
          <a:xfrm>
            <a:off x="239493" y="2908572"/>
            <a:ext cx="4480690" cy="12772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Mais lors de cette même semaine…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6 écarts Critiques « Gaz » sont remontés dans </a:t>
            </a:r>
            <a:r>
              <a:rPr kumimoji="0" lang="fr-FR" alt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Symalea</a:t>
            </a: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</a:t>
            </a:r>
            <a:b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 </a:t>
            </a: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 4 pour les Entreprises Extérieures, 2 pour personnel AMF</a:t>
            </a:r>
            <a:r>
              <a:rPr lang="fr-FR" altLang="en-US" sz="1100" dirty="0">
                <a:solidFill>
                  <a:srgbClr val="69696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:</a:t>
            </a:r>
          </a:p>
          <a:p>
            <a:pPr marR="0" lvl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     </a:t>
            </a: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 3 interventions sans détecteur</a:t>
            </a:r>
            <a:b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kumimoji="0" lang="fr-FR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         3 interventions détecteur éteint</a:t>
            </a:r>
            <a:endParaRPr kumimoji="0" lang="fr-FR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108345-0F53-C6D0-CD0B-C5CB2ECF7508}"/>
              </a:ext>
            </a:extLst>
          </p:cNvPr>
          <p:cNvSpPr txBox="1"/>
          <p:nvPr/>
        </p:nvSpPr>
        <p:spPr>
          <a:xfrm>
            <a:off x="4883702" y="972207"/>
            <a:ext cx="4140552" cy="11079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Heureusement les 4 personnes qui ont été exposées à une atmosphère dangereuse avait un détecteur allumé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R="0" lvl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Les 6 personnes en écarts critiques auraient pu avoir un accident grave voir mortel</a:t>
            </a:r>
          </a:p>
          <a:p>
            <a:pPr marL="171450" marR="0" lvl="0" indent="-17145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116123"/>
      </p:ext>
    </p:extLst>
  </p:cSld>
  <p:clrMapOvr>
    <a:masterClrMapping/>
  </p:clrMapOvr>
</p:sld>
</file>

<file path=ppt/theme/theme1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4" ma:contentTypeDescription="Create a new document." ma:contentTypeScope="" ma:versionID="45dcb517da5e7e3ac0f9f5382c01114d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9c4f2aa37e48f0e05a6d2ce3f93a2deb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Props1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C05CA9-F7E2-41D5-B5F5-A2D591894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719E1B-A57F-4AB3-995D-19C06D2296F3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b80218c3-e0de-41b1-8b33-d8cb9f667b99"/>
    <ds:schemaRef ds:uri="http://schemas.openxmlformats.org/package/2006/metadata/core-properties"/>
    <ds:schemaRef ds:uri="http://schemas.microsoft.com/office/infopath/2007/PartnerControls"/>
    <ds:schemaRef ds:uri="21fdd857-c237-40d7-9151-11e2f6d68fbb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15357</TotalTime>
  <Words>291</Words>
  <Application>Microsoft Office PowerPoint</Application>
  <PresentationFormat>Affichage à l'écran (16:9)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2_Thème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Martin, Jean Francois</cp:lastModifiedBy>
  <cp:revision>480</cp:revision>
  <dcterms:created xsi:type="dcterms:W3CDTF">2019-08-07T16:42:59Z</dcterms:created>
  <dcterms:modified xsi:type="dcterms:W3CDTF">2026-05-06T16:43:11Z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