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2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94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4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13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8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7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8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5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81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hyperlink" Target="https://arcelormittal.sharepoint.com/sites/TV003F_AMF_securite/Documents%20partages/Forms/AllItems.aspx?id=/sites/TV003F_AMF_securite/Documents%20partages/Standards/Standard%20Chef%20de%20Manoeuvre&amp;viewid=7d9532ba-7e42-4d44-87c6-8507ef3af28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hyperlink" Target="https://arcelormittal.sharepoint.com/:b:/r/sites/TV003F_AMF_securite/Documents%20partages/Standards/Standard%20Chef%20de%20Manoeuvre/Geste%20de%20commandement%20AMF%20A0_V0.pdf?csf=1&amp;web=1&amp;e=CefIS7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565" y="178311"/>
            <a:ext cx="629983" cy="66026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3406" y="96809"/>
            <a:ext cx="1923001" cy="117793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39460" y="117381"/>
            <a:ext cx="505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914377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Gestes de commandement des engins de levage – standard AMF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8950"/>
            <a:ext cx="6477000" cy="16134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6246678"/>
            <a:ext cx="3041680" cy="5967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56154" y="6246677"/>
            <a:ext cx="3041679" cy="602373"/>
          </a:xfrm>
          <a:prstGeom prst="rect">
            <a:avLst/>
          </a:prstGeom>
        </p:spPr>
      </p:pic>
      <p:sp>
        <p:nvSpPr>
          <p:cNvPr id="13" name="ZoneTexte 12">
            <a:hlinkClick r:id="rId7"/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224565" y="5459870"/>
            <a:ext cx="11653216" cy="3385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457189">
              <a:defRPr/>
            </a:pPr>
            <a:endParaRPr lang="fr-FR" sz="1600" b="1" dirty="0">
              <a:solidFill>
                <a:srgbClr val="0070C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5B30540-731F-3EB7-007F-C6D2173CEF4A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720" y="5885420"/>
            <a:ext cx="804105" cy="804105"/>
          </a:xfrm>
          <a:prstGeom prst="ellipse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8C134935-9D23-DB93-13C8-0AE7D16CA60E}"/>
              </a:ext>
            </a:extLst>
          </p:cNvPr>
          <p:cNvSpPr txBox="1">
            <a:spLocks/>
          </p:cNvSpPr>
          <p:nvPr/>
        </p:nvSpPr>
        <p:spPr bwMode="auto">
          <a:xfrm>
            <a:off x="712880" y="5885419"/>
            <a:ext cx="2342136" cy="5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1219170">
              <a:defRPr/>
            </a:pPr>
            <a:r>
              <a:rPr lang="fr-FR" sz="1200" kern="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Règle d’or n</a:t>
            </a:r>
            <a:r>
              <a:rPr lang="fr-FR" sz="1200" kern="0" spc="-40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°5</a:t>
            </a:r>
            <a:endParaRPr lang="fr-FR" sz="1067" kern="0" dirty="0">
              <a:solidFill>
                <a:srgbClr val="E7E6E6">
                  <a:lumMod val="50000"/>
                </a:srgbClr>
              </a:solidFill>
              <a:latin typeface="Arial"/>
              <a:ea typeface="MS PGothic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DBBE55-8FB0-D6CE-9484-9BEB18826F05}"/>
              </a:ext>
            </a:extLst>
          </p:cNvPr>
          <p:cNvSpPr txBox="1"/>
          <p:nvPr/>
        </p:nvSpPr>
        <p:spPr>
          <a:xfrm>
            <a:off x="914530" y="6032083"/>
            <a:ext cx="2114783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fr-FR" sz="1067" dirty="0">
                <a:solidFill>
                  <a:srgbClr val="E7E6E6">
                    <a:lumMod val="50000"/>
                  </a:srgbClr>
                </a:solidFill>
                <a:latin typeface="VAG Rounded Std Light" panose="020F0502020204020204" pitchFamily="34" charset="0"/>
              </a:rPr>
              <a:t>Je respecte toutes les règles concernant la manutention des charges et ne me tiens jamais sous une charge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0533BF1-19A6-5E42-7417-35C9F8692579}"/>
              </a:ext>
            </a:extLst>
          </p:cNvPr>
          <p:cNvSpPr txBox="1"/>
          <p:nvPr/>
        </p:nvSpPr>
        <p:spPr>
          <a:xfrm>
            <a:off x="138720" y="1769740"/>
            <a:ext cx="9167536" cy="3493264"/>
          </a:xfrm>
          <a:prstGeom prst="rect">
            <a:avLst/>
          </a:prstGeom>
          <a:solidFill>
            <a:srgbClr val="0070C0">
              <a:lumMod val="20000"/>
              <a:lumOff val="8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En cas d’utilisation des gestes de commandement :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3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ceux-ci doivent être </a:t>
            </a: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conformes aux gestes conventionnels de l’INRS et au geste spécifique AMF « Coupure DI » 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(cf. diapo suivante)</a:t>
            </a:r>
          </a:p>
          <a:p>
            <a:pPr marL="342900" marR="0" lvl="1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342900" marR="0" lvl="1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MS PGothic"/>
              </a:rPr>
              <a:t>→ toute autre gestuelle est interdite </a:t>
            </a:r>
          </a:p>
          <a:p>
            <a:pPr marL="342900" marR="0" lvl="1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ceux-ci ne doivent être utilisés que par une seule et unique personne : le chef de manœuvre</a:t>
            </a: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3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 conducteur de l’engin n’exécute les mouvements qu’à la demande expresse du chef de manœuvre, et lui seul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 	</a:t>
            </a: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MS PGothic"/>
              </a:rPr>
              <a:t>→ aucun mouvement n’est entrepris sans ordre explicite et toute anticipation de mouvement, même jugée utile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MS PGothic"/>
              </a:rPr>
              <a:t>            par le conducteur de l’engin, est strictement interdite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b="1" i="0" u="none" strike="noStrike" kern="0" cap="none" spc="0" normalizeH="0" baseline="0" noProof="0" dirty="0">
                <a:ln>
                  <a:noFill/>
                </a:ln>
                <a:solidFill>
                  <a:srgbClr val="414141">
                    <a:lumMod val="50000"/>
                  </a:srgbClr>
                </a:solidFill>
                <a:effectLst/>
                <a:uLnTx/>
                <a:uFillTx/>
                <a:latin typeface="Arial"/>
                <a:ea typeface="MS PGothic"/>
              </a:rPr>
              <a:t>En cas de doute sur un ordre, le conducteur de l’engin n’exécute pas le mouvement et demande confirmation au chef de manœuvre (klaxon).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E895CE16-A7AF-255D-87EA-3C72EEF4F6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92101" y="1710213"/>
            <a:ext cx="2569783" cy="3618218"/>
          </a:xfrm>
          <a:prstGeom prst="rect">
            <a:avLst/>
          </a:prstGeom>
        </p:spPr>
      </p:pic>
      <p:sp>
        <p:nvSpPr>
          <p:cNvPr id="34" name="Rectangle 2">
            <a:extLst>
              <a:ext uri="{FF2B5EF4-FFF2-40B4-BE49-F238E27FC236}">
                <a16:creationId xmlns:a16="http://schemas.microsoft.com/office/drawing/2014/main" id="{9AE28D18-048B-B597-F5C6-625686DBF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7730" y="56194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/>
              </a:rPr>
              <a:t>Geste de commandement AMF A0_V0.pdf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05702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C29F647168347B457072F8B0C1488" ma:contentTypeVersion="6" ma:contentTypeDescription="Crée un document." ma:contentTypeScope="" ma:versionID="d2225a38f0086350c206c6e9fdacad3c">
  <xsd:schema xmlns:xsd="http://www.w3.org/2001/XMLSchema" xmlns:xs="http://www.w3.org/2001/XMLSchema" xmlns:p="http://schemas.microsoft.com/office/2006/metadata/properties" xmlns:ns2="a6d4ddef-7319-4480-bd14-8a2dfa214133" xmlns:ns3="95fbe278-3e2e-4777-9bcf-13dabedffd80" targetNamespace="http://schemas.microsoft.com/office/2006/metadata/properties" ma:root="true" ma:fieldsID="ebe1c61ba97400c35d6f0d37a11b62ff" ns2:_="" ns3:_="">
    <xsd:import namespace="a6d4ddef-7319-4480-bd14-8a2dfa214133"/>
    <xsd:import namespace="95fbe278-3e2e-4777-9bcf-13dabedff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4ddef-7319-4480-bd14-8a2dfa214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be278-3e2e-4777-9bcf-13dabedf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48E499-5413-4EDF-834E-9DE8A8F8A4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ABE505-0DD2-47DF-ABC7-3209D8F18C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4ddef-7319-4480-bd14-8a2dfa214133"/>
    <ds:schemaRef ds:uri="95fbe278-3e2e-4777-9bcf-13dabedff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75FD92-3B06-4F0D-803F-A829D9DCB9F9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aa9f3ba-a4cd-4fe3-bf78-0a1734c96f63"/>
    <ds:schemaRef ds:uri="8d976c27-84f9-4405-9926-bd0160302456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173</Words>
  <Application>Microsoft Office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Gilroy</vt:lpstr>
      <vt:lpstr>VAG Rounded Std Light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Dejonghe, Christelle</dc:creator>
  <cp:lastModifiedBy>Gressier, Rodolphe</cp:lastModifiedBy>
  <cp:revision>20</cp:revision>
  <dcterms:created xsi:type="dcterms:W3CDTF">2024-01-31T15:06:29Z</dcterms:created>
  <dcterms:modified xsi:type="dcterms:W3CDTF">2026-01-10T21:42:02Z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0x010100640C29F647168347B457072F8B0C1488</vt:lpwstr>
  </property>
</Properties>
</file>