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AAE708-5B36-4880-A68B-895D159AF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05FFBE-812D-49E6-B8E6-C301CAA257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558DD5-8751-4CAD-B863-7CA04FF2D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8FF785-C6E4-4257-AFAC-FF9309794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69DD2B-4EE4-4C4A-8B5E-0F213DDF6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828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4A6AF9-A5D5-455C-B7F4-96CDD02F1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0B88040-A710-422E-8B40-4D236CFFF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CD4C4F-35B6-42D6-925A-1C891C80F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E7E7B4-EE08-4E59-A7E5-C7653B465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25A0EF-324D-48EB-A917-B969EEDBE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1941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66916CF-5398-483B-95D9-3DF8DB860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2C77839-090F-4E89-B59B-C97F40396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802C7B-1A20-4774-90D7-57023E55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53BC1E-F358-43AD-8FA7-59DADC5E7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C58F34-3569-45BD-A969-696F5B58C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44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992B0E-7D75-4957-B71F-55864540B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D4D6D3-F63A-4988-B898-3B8B319F3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25DD74-6AD1-4B0E-B225-DF148C0CD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C2CEF7-6298-477F-AD0A-6BD603B74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51E7FD-7C49-466F-A136-90D3209A1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913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06D33F-6E7B-46F5-8EBE-94E0ED311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DE1A49-7AED-4CA6-9415-33133332F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1DB0B6-FE66-4A8F-87BD-F0B103F30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27077A-CEE5-45F2-846E-E94093EAC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D7118E-21D8-4B5D-A6F0-D9B585E71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8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FE9F07-ECC2-4A64-B068-2FA6291FD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A63FE7-D1FD-463F-B509-6DF626DFC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41C3644-52D2-400B-931A-8E6BCB525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CCC3CD-99E6-45FA-B8C9-A920CD8C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8226C7-8A29-4B8D-8F95-8FD27BF9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B1293F-6936-4ED3-A0DC-AC766426D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008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83CB0F-C12F-4E38-9436-3B3814625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E94389-A868-45CE-B5D5-0DDD2852F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6C37AF9-6DFD-485C-856E-7AE9368354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1B85B0F-FFE7-4523-80BB-87B6DE334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76D8A1E-6F09-46F0-B50F-87F5E6465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A4BD2F7-298A-4E38-9CA3-02C03726E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24006E7-3D86-4B35-8F85-BC5421D7D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D2823A3-222A-4C90-8B69-60D487061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2572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B2622-0C9B-4038-A522-66E0E01FC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40CBB3-3D22-45BF-A79F-8196F66AC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9F51CF0-871C-4E43-8110-AFE6F647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54A0E11-6DE3-4BD5-A2EE-3107471B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187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7188D60-B63D-4574-B367-FACFF9142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EBD951E-4CE8-4884-84BD-719CE593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519D57-E5D9-47C0-8C5B-A627E5030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AB9E01-46CA-457E-B590-ECA1466D6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008F2B-21DE-40D2-B63D-D2E36B738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A4FB1B-2B21-4141-B468-5CE9F5AE5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5085E5-E28E-49D5-9DA5-3B500021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286AF2-C2BE-495A-8F84-4F7AEFB6F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5B5D83-4770-4310-875B-12C8A6E60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59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F15CCD-8A4E-4449-84C9-D14C85ABB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C36A3B7-B681-4D0E-849B-2DA835E99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E2C923-12AD-4188-B852-06AC07D35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B92696-78A7-4326-9E2C-8F446F5BB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0D4452-E0BF-4796-B183-039C64A72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C73C79-B00C-4513-AE69-69051CA0F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448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05B456C-5CDC-4FEA-B3FB-1564B6B21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8EFA8F-C40E-4F47-B08E-09DC77E39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84AEAF-0259-464C-A6A3-A230DDC9E2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9F1E4-FB20-462F-A1DD-85F5A3459F66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80293E-F397-4830-9ED0-037C99602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6BCC2A-09AF-4364-BBC8-8E332C6DC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818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arcelormittal.sharepoint.com/sites/TV003F_AMF_securite/Documents%20partages/Forms/AllItems.aspx?id=%2Fsites%2FTV003F%5FAMF%5Fsecurite%2FDocuments%20partages%2FStandards%2FStandard%20Chef%20de%20Manoeuvre&amp;viewid=7d9532ba%2D7e42%2D4d44%2D87c6%2D8507ef3af287" TargetMode="External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hyperlink" Target="https://arcelormittal.sharepoint.com/sites/TV003F_AMF_securite/Documents%20partages/Forms/AllItems.aspx?id=/sites/TV003F_AMF_securite/Documents%20partages/Standards/Standard%20Chef%20de%20Manoeuvre&amp;viewid=7d9532ba-7e42-4d44-87c6-8507ef3af287" TargetMode="External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jpeg"/><Relationship Id="rId9" Type="http://schemas.openxmlformats.org/officeDocument/2006/relationships/image" Target="../media/image6.jpe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>
            <a:extLst>
              <a:ext uri="{FF2B5EF4-FFF2-40B4-BE49-F238E27FC236}">
                <a16:creationId xmlns:a16="http://schemas.microsoft.com/office/drawing/2014/main" id="{8159B12E-414F-417C-B85F-67D252C9D65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4565" y="178311"/>
            <a:ext cx="629983" cy="660269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B918AD5A-F209-40DD-A06A-322B826B35E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3406" y="96809"/>
            <a:ext cx="1923001" cy="1177937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5809F741-76C3-4C31-A92C-D7132D9C1DDB}"/>
              </a:ext>
            </a:extLst>
          </p:cNvPr>
          <p:cNvSpPr txBox="1"/>
          <p:nvPr/>
        </p:nvSpPr>
        <p:spPr>
          <a:xfrm>
            <a:off x="1039460" y="117381"/>
            <a:ext cx="50565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>
              <a:defRPr/>
            </a:pPr>
            <a:r>
              <a:rPr lang="fr-FR" dirty="0">
                <a:solidFill>
                  <a:srgbClr val="414141"/>
                </a:solidFill>
                <a:latin typeface="Gilroy" panose="00000500000000000000" pitchFamily="50" charset="0"/>
              </a:rPr>
              <a:t>Minute sécurité </a:t>
            </a:r>
          </a:p>
          <a:p>
            <a:pPr defTabSz="914377">
              <a:defRPr/>
            </a:pPr>
            <a:r>
              <a:rPr lang="fr-FR" kern="0" dirty="0">
                <a:solidFill>
                  <a:srgbClr val="4472C4"/>
                </a:solidFill>
                <a:latin typeface="Arial"/>
              </a:rPr>
              <a:t>Quand faut-il désigner un chef de manœuvre pour des opérations de levage ?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5EC2CDC-EFB6-4234-91BC-04AF47AE3FFD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0" y="8950"/>
            <a:ext cx="6477000" cy="161340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9F65125-BF28-46FE-97A6-E881322A2A4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0" y="6246678"/>
            <a:ext cx="3041680" cy="59676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1F61149-984D-4403-9C4C-ABFF0913795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56154" y="6246677"/>
            <a:ext cx="3041679" cy="602373"/>
          </a:xfrm>
          <a:prstGeom prst="rect">
            <a:avLst/>
          </a:prstGeom>
        </p:spPr>
      </p:pic>
      <p:sp>
        <p:nvSpPr>
          <p:cNvPr id="13" name="ZoneTexte 12">
            <a:hlinkClick r:id="rId7"/>
            <a:extLst>
              <a:ext uri="{FF2B5EF4-FFF2-40B4-BE49-F238E27FC236}">
                <a16:creationId xmlns:a16="http://schemas.microsoft.com/office/drawing/2014/main" id="{DBC5CBF5-B79E-B132-A2FF-54F387484F02}"/>
              </a:ext>
            </a:extLst>
          </p:cNvPr>
          <p:cNvSpPr txBox="1"/>
          <p:nvPr/>
        </p:nvSpPr>
        <p:spPr>
          <a:xfrm>
            <a:off x="224565" y="5518482"/>
            <a:ext cx="11911841" cy="33855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457189">
              <a:defRPr/>
            </a:pPr>
            <a: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Standard AMF chef de manœuvre : </a:t>
            </a:r>
            <a:r>
              <a:rPr lang="fr-FR" sz="1600" dirty="0" err="1">
                <a:hlinkClick r:id="rId8"/>
              </a:rPr>
              <a:t>AMF_securite</a:t>
            </a:r>
            <a:r>
              <a:rPr lang="fr-FR" sz="1600" dirty="0">
                <a:hlinkClick r:id="rId8"/>
              </a:rPr>
              <a:t> - Documents - Standard Chef de Manoeuvre - Tous les documents</a:t>
            </a:r>
            <a:r>
              <a:rPr lang="fr-FR" sz="1600" b="1" u="sng" dirty="0">
                <a:solidFill>
                  <a:srgbClr val="0070C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</a:t>
            </a:r>
            <a:endParaRPr lang="fr-FR" sz="1600" b="1" dirty="0">
              <a:solidFill>
                <a:srgbClr val="0070C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pic>
        <p:nvPicPr>
          <p:cNvPr id="8" name="Picture 14">
            <a:extLst>
              <a:ext uri="{FF2B5EF4-FFF2-40B4-BE49-F238E27FC236}">
                <a16:creationId xmlns:a16="http://schemas.microsoft.com/office/drawing/2014/main" id="{15B30540-731F-3EB7-007F-C6D2173CEF4A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8720" y="5885420"/>
            <a:ext cx="804105" cy="804105"/>
          </a:xfrm>
          <a:prstGeom prst="ellipse">
            <a:avLst/>
          </a:prstGeom>
        </p:spPr>
      </p:pic>
      <p:sp>
        <p:nvSpPr>
          <p:cNvPr id="9" name="Title 11">
            <a:extLst>
              <a:ext uri="{FF2B5EF4-FFF2-40B4-BE49-F238E27FC236}">
                <a16:creationId xmlns:a16="http://schemas.microsoft.com/office/drawing/2014/main" id="{8C134935-9D23-DB93-13C8-0AE7D16CA60E}"/>
              </a:ext>
            </a:extLst>
          </p:cNvPr>
          <p:cNvSpPr txBox="1">
            <a:spLocks/>
          </p:cNvSpPr>
          <p:nvPr/>
        </p:nvSpPr>
        <p:spPr bwMode="auto">
          <a:xfrm>
            <a:off x="712880" y="5885419"/>
            <a:ext cx="2342136" cy="51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+mj-lt"/>
                <a:ea typeface="MS PGothic" pitchFamily="34" charset="-128"/>
                <a:cs typeface="MS PGothic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defTabSz="1219170">
              <a:defRPr/>
            </a:pPr>
            <a:r>
              <a:rPr lang="fr-FR" sz="1200" kern="0" dirty="0">
                <a:solidFill>
                  <a:srgbClr val="E7E6E6">
                    <a:lumMod val="50000"/>
                  </a:srgbClr>
                </a:solidFill>
                <a:latin typeface="Arial"/>
                <a:ea typeface="MS PGothic"/>
              </a:rPr>
              <a:t>Règle d’or n</a:t>
            </a:r>
            <a:r>
              <a:rPr lang="fr-FR" sz="1200" kern="0" spc="-400" dirty="0">
                <a:solidFill>
                  <a:srgbClr val="E7E6E6">
                    <a:lumMod val="50000"/>
                  </a:srgbClr>
                </a:solidFill>
                <a:latin typeface="Arial"/>
                <a:ea typeface="MS PGothic"/>
              </a:rPr>
              <a:t>°5</a:t>
            </a:r>
            <a:endParaRPr lang="fr-FR" sz="1067" kern="0" dirty="0">
              <a:solidFill>
                <a:srgbClr val="E7E6E6">
                  <a:lumMod val="50000"/>
                </a:srgbClr>
              </a:solidFill>
              <a:latin typeface="Arial"/>
              <a:ea typeface="MS PGothic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3DBBE55-8FB0-D6CE-9484-9BEB18826F05}"/>
              </a:ext>
            </a:extLst>
          </p:cNvPr>
          <p:cNvSpPr txBox="1"/>
          <p:nvPr/>
        </p:nvSpPr>
        <p:spPr>
          <a:xfrm>
            <a:off x="914530" y="6032083"/>
            <a:ext cx="2114783" cy="749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fr-FR" sz="1067" dirty="0">
                <a:solidFill>
                  <a:srgbClr val="E7E6E6">
                    <a:lumMod val="50000"/>
                  </a:srgbClr>
                </a:solidFill>
                <a:latin typeface="VAG Rounded Std Light" panose="020F0502020204020204" pitchFamily="34" charset="0"/>
              </a:rPr>
              <a:t>Je respecte toutes les règles concernant la manutention des charges et ne me tiens jamais sous une charge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50C4FE4-8BE0-F00F-B3DD-F32C9838C962}"/>
              </a:ext>
            </a:extLst>
          </p:cNvPr>
          <p:cNvSpPr txBox="1"/>
          <p:nvPr/>
        </p:nvSpPr>
        <p:spPr>
          <a:xfrm>
            <a:off x="171614" y="1238111"/>
            <a:ext cx="5715398" cy="4154984"/>
          </a:xfrm>
          <a:prstGeom prst="rect">
            <a:avLst/>
          </a:prstGeom>
          <a:solidFill>
            <a:srgbClr val="0070C0">
              <a:lumMod val="20000"/>
              <a:lumOff val="8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Le conducteur d’un engin de levage doit avoir, à partir de son poste de conduite, une visibilité complète de sa charge sur la totalité de son parcours. </a:t>
            </a:r>
            <a:r>
              <a:rPr kumimoji="0" lang="fr-FR" sz="1200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Lorsque le conducteur de l’engin de levage :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171450" marR="0" lvl="0" indent="-17145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ne peut observer le trajet entier de la charge 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ni directement ni indirectement par des dispositifs auxiliaires (cameras, miroirs, …) </a:t>
            </a:r>
          </a:p>
          <a:p>
            <a:pPr marL="171450" marR="0" lvl="0" indent="-17145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ne peut accrocher ou décrocher la charge en autonomie, sans intervenants au sol </a:t>
            </a:r>
          </a:p>
          <a:p>
            <a:pPr marL="171450" marR="0" lvl="0" indent="-17145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a besoin d’ une assistance pour le guidage de sa charge lors de son accostage 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(avant que la pièce ne soit au niveau de sa surface d’accueil),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un chef de manœuvre, en communication avec le conducteur, doit obligatoirement être désigné afin de diriger le conducteur. 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Ces principes s’appliquent à tous les engins de levage: grues, ponts roulants, portiques, semi-portiques,…à conduite cabine ou à conduite au sol (radiocommande, boite à boutons, pupitre…)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1" kern="0" dirty="0">
              <a:solidFill>
                <a:srgbClr val="414141"/>
              </a:solidFill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1" kern="0" dirty="0">
              <a:solidFill>
                <a:srgbClr val="414141"/>
              </a:solidFill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1" kern="0" dirty="0">
              <a:solidFill>
                <a:srgbClr val="414141"/>
              </a:solidFill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049FE68-11DB-8138-2C79-8DF29AA524F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1856" y="4405520"/>
            <a:ext cx="1223059" cy="919103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3668CA9-4D87-1831-C3A5-2E56FC771A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93257" y="4413896"/>
            <a:ext cx="1040194" cy="934284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419A46E7-93A4-C2FC-6A63-42AF8C782CC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34561" y="4247359"/>
            <a:ext cx="845356" cy="1100821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B3C0099D-ABA9-CF44-3918-4784EA8FE6E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318478" y="4414134"/>
            <a:ext cx="1079093" cy="944206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50B05865-26E5-843D-E637-93DD2DDDF1B7}"/>
              </a:ext>
            </a:extLst>
          </p:cNvPr>
          <p:cNvSpPr txBox="1"/>
          <p:nvPr/>
        </p:nvSpPr>
        <p:spPr>
          <a:xfrm>
            <a:off x="6019800" y="1430352"/>
            <a:ext cx="6000586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MS PGothic"/>
              </a:rPr>
              <a:t>Le conducteur de l’engin doit savoir qui est le chef de manœuvre avant de commencer l’opération.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MS PGothic"/>
              </a:rPr>
              <a:t>Le chef de manœuvre doit être clairement identifiable par le conducteur de l’engin depuis son poste de conduite, quel qu’il soit 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MS PGothic"/>
              </a:rPr>
              <a:t>(radiocommande, télécommande, pupitre,…)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MS PGothic"/>
              </a:rPr>
              <a:t>.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MS PGothic"/>
              </a:rPr>
              <a:t>Il porte un gilet « chef de manœuvre » haute visibilité.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MS PGothic"/>
              </a:rPr>
              <a:t>Le brassard est interdit (car non visible depuis la cabine d’un pont par exemple).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1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Les règles définies ci-dessus s’appliquent lorsque le pontier n’est pas son propre chef de manœuvre 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8119BBDE-763B-757C-456A-2B2227B75A4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468507" y="4186093"/>
            <a:ext cx="5103172" cy="1304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057020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0C29F647168347B457072F8B0C1488" ma:contentTypeVersion="6" ma:contentTypeDescription="Crée un document." ma:contentTypeScope="" ma:versionID="a78faa5c2627ea5206d312722077f880">
  <xsd:schema xmlns:xsd="http://www.w3.org/2001/XMLSchema" xmlns:xs="http://www.w3.org/2001/XMLSchema" xmlns:p="http://schemas.microsoft.com/office/2006/metadata/properties" xmlns:ns2="a6d4ddef-7319-4480-bd14-8a2dfa214133" xmlns:ns3="95fbe278-3e2e-4777-9bcf-13dabedffd80" targetNamespace="http://schemas.microsoft.com/office/2006/metadata/properties" ma:root="true" ma:fieldsID="6d470a37d029944a29f74d909986d3a0" ns2:_="" ns3:_="">
    <xsd:import namespace="a6d4ddef-7319-4480-bd14-8a2dfa214133"/>
    <xsd:import namespace="95fbe278-3e2e-4777-9bcf-13dabedffd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d4ddef-7319-4480-bd14-8a2dfa2141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be278-3e2e-4777-9bcf-13dabedffd8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F48E499-5413-4EDF-834E-9DE8A8F8A4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AE3F88-A308-4CD7-80FF-DEE00F1914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d4ddef-7319-4480-bd14-8a2dfa214133"/>
    <ds:schemaRef ds:uri="95fbe278-3e2e-4777-9bcf-13dabedffd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A75FD92-3B06-4F0D-803F-A829D9DCB9F9}">
  <ds:schemaRefs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a6d4ddef-7319-4480-bd14-8a2dfa214133"/>
    <ds:schemaRef ds:uri="http://schemas.microsoft.com/office/2006/documentManagement/types"/>
    <ds:schemaRef ds:uri="95fbe278-3e2e-4777-9bcf-13dabedffd80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37cd273a-1cec-4aae-a297-41480ea54f8d}" enabled="0" method="" siteId="{37cd273a-1cec-4aae-a297-41480ea54f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310</Words>
  <Application>Microsoft Office PowerPoint</Application>
  <PresentationFormat>Grand écran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Gilroy</vt:lpstr>
      <vt:lpstr>VAG Rounded Std Light</vt:lpstr>
      <vt:lpstr>1_Thème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Dejonghe, Christelle</dc:creator>
  <cp:lastModifiedBy>Mangeot, Christel</cp:lastModifiedBy>
  <cp:revision>18</cp:revision>
  <dcterms:created xsi:type="dcterms:W3CDTF">2024-01-31T15:06:29Z</dcterms:created>
  <dcterms:modified xsi:type="dcterms:W3CDTF">2026-01-15T07:19:56Z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0x010100640C29F647168347B457072F8B0C1488</vt:lpwstr>
  </property>
</Properties>
</file>